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2B_4F6F0B5A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95" r:id="rId6"/>
    <p:sldId id="302" r:id="rId7"/>
    <p:sldId id="287" r:id="rId8"/>
    <p:sldId id="296" r:id="rId9"/>
    <p:sldId id="297" r:id="rId10"/>
    <p:sldId id="298" r:id="rId11"/>
    <p:sldId id="299" r:id="rId12"/>
    <p:sldId id="257" r:id="rId13"/>
    <p:sldId id="293" r:id="rId14"/>
    <p:sldId id="294" r:id="rId15"/>
    <p:sldId id="301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926513-5ADC-7AAD-3276-FB6C623472AF}" name="Marloes van Senten" initials="MS" userId="S::m.vansenten_katwijk.nl#ext#@hltsamen.onmicrosoft.com::f7d4f29a-ddac-4add-9170-5a2e0ae59008" providerId="AD"/>
  <p188:author id="{ED8F0C47-AA1E-FE61-3894-9B5717FB7475}" name="Nore Witte" initials="NW" userId="S::n.witte@hltsamen.nl::545871ac-04c4-4abd-b8c7-d6ff7830e9cf" providerId="AD"/>
  <p188:author id="{EBFC6158-2832-6607-7864-CF39C2FEF450}" name="Carmen Bolsius" initials="CB" userId="S::c.bolsius@hltsamen.nl::af2e6f6f-21bc-45af-8804-4e82f338c9a9" providerId="AD"/>
  <p188:author id="{CA6145C2-7F00-1632-307E-23717F249ADA}" name="Pauline Koot" initials="PK" userId="S::p.koot@hltsamen.nl::1b06e52d-330f-4333-8a54-49916275c4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CD5"/>
    <a:srgbClr val="A1BFCD"/>
    <a:srgbClr val="B7D0CE"/>
    <a:srgbClr val="009644"/>
    <a:srgbClr val="74B769"/>
    <a:srgbClr val="28F8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e Witte" userId="545871ac-04c4-4abd-b8c7-d6ff7830e9cf" providerId="ADAL" clId="{C337C7B5-74FA-474E-B239-E9A05C3832B3}"/>
    <pc:docChg chg="modSld">
      <pc:chgData name="Nore Witte" userId="545871ac-04c4-4abd-b8c7-d6ff7830e9cf" providerId="ADAL" clId="{C337C7B5-74FA-474E-B239-E9A05C3832B3}" dt="2026-09-21T16:25:08.154" v="63" actId="20577"/>
      <pc:docMkLst>
        <pc:docMk/>
      </pc:docMkLst>
      <pc:sldChg chg="modSp mod">
        <pc:chgData name="Nore Witte" userId="545871ac-04c4-4abd-b8c7-d6ff7830e9cf" providerId="ADAL" clId="{C337C7B5-74FA-474E-B239-E9A05C3832B3}" dt="2026-09-21T16:25:08.154" v="63" actId="20577"/>
        <pc:sldMkLst>
          <pc:docMk/>
          <pc:sldMk cId="2484079662" sldId="256"/>
        </pc:sldMkLst>
        <pc:spChg chg="mod">
          <ac:chgData name="Nore Witte" userId="545871ac-04c4-4abd-b8c7-d6ff7830e9cf" providerId="ADAL" clId="{C337C7B5-74FA-474E-B239-E9A05C3832B3}" dt="2026-09-21T16:25:08.154" v="63" actId="20577"/>
          <ac:spMkLst>
            <pc:docMk/>
            <pc:sldMk cId="2484079662" sldId="256"/>
            <ac:spMk id="3" creationId="{4C2A7CAF-5812-E8A6-3280-05A94968490C}"/>
          </ac:spMkLst>
        </pc:spChg>
      </pc:sldChg>
    </pc:docChg>
  </pc:docChgLst>
</pc:chgInfo>
</file>

<file path=ppt/comments/modernComment_12B_4F6F0B5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AFF9CD4-12F6-40D7-81F1-F394F2205013}" authorId="{EBFC6158-2832-6607-7864-CF39C2FEF450}" status="resolved" created="2026-09-01T12:40:44.76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32677466" sldId="299"/>
      <ac:spMk id="5" creationId="{81747666-872C-31C0-AD21-B544BA491018}"/>
      <ac:txMk cp="69" len="4">
        <ac:context len="79" hash="75579229"/>
      </ac:txMk>
    </ac:txMkLst>
    <p188:pos x="4650153" y="615461"/>
    <p188:txBody>
      <a:bodyPr/>
      <a:lstStyle/>
      <a:p>
        <a:r>
          <a:rPr lang="en-US"/>
          <a:t>nakijken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B6BBC-666E-BC2F-053D-C97934671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B16065C-ED39-E345-484A-84C6A74F9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341F51-1AF8-2B7F-1CBB-33360A612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EA49C1-741B-339E-0BD1-76D7E699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2D14A4-A263-5301-051F-ABEFDA9E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174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6FB377-6C18-96A6-343C-46CA073B2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D9C181-3CFC-B555-BA92-BC7C9691D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D6E880-5F00-3ACD-05EA-076B3DE4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18573-395A-B7E1-5AC4-5EF73B5C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5FB066-48E6-D424-720F-E2394999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87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E04FC-8C36-EC97-1DB9-833D7949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D5649B-BE8D-075B-56C9-20D86CEA1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B7AE9C-94DC-C7D8-6999-8C6806D23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CAD220-F06F-4870-2FD1-9AC7886BF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28040A-9DBE-6618-11FC-D6ADF5BE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986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CAAAC-1A2C-5428-F799-02CC8847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9A1D83-5503-DB80-3774-BA7F5697A1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901FB47-DEC5-415F-CC5A-B576E44B0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78CE40D-E36D-D417-8A4A-CC84C3E1C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52C894-4B50-DCCC-A50A-A7DE3CDE7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544B869-D7C6-E941-12AF-055A9D58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130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43AF8B-2714-9EF8-374B-38C3A4A0A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EDE1F2A-07C3-9942-69C3-07077F97C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24CC7D6-55E6-679B-8EAA-EB49A11BA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5D59694-65E9-282D-CA7E-3B3270BCB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18AC3EE-1484-3589-AB8E-19D7BEF239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6AA5BE9-0412-9F6A-D6DB-0BFEAA069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408784D-1F25-70FB-4ADD-4B0A71B35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3447E77-040E-0FFF-D621-83066A738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3508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C1CFE-1F28-DFD1-105A-1DF2E827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DC24D55-74B6-442F-C3E8-5DAEBC72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DD822F-1ACB-9DB3-8857-AB0DA4D3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6DE507B-CFB4-5C4B-A70A-5B49A47A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639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01A72C8-B265-AD01-B193-DC8A0F578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24DEEC7-5025-7A0F-83DD-1351C755B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7C0040-21D8-D846-BD6C-B92B41DB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381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E392E-E728-6F4D-2AEE-EDC466B1E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F0EB90-9954-C85B-62AB-33150B348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FF5968-540F-3EE9-B3AE-D0775F661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3DD7F3A-62C4-344C-F582-B454CFA9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89BA826-9FF3-7B87-3624-B43CAD4F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A380DFE-0321-1C5F-2A40-69A1D976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783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F0BA2-8FAF-32E0-C31A-15499452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22B092-0E9B-C5AD-154E-871450E687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170878-2ED0-EC20-A936-C36786477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F69673-8691-DA80-0163-202591F3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EE44FA-B8B7-4092-A9BD-AA0741DD6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5DCA1AA-A13B-A989-7D44-5E849F1B2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864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FC27F1-70FC-4859-2A96-45A1506D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CA5516D-9F07-69E9-BEBF-EA65811A9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B79440F-B323-4075-63CF-7317FB9E2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B2F424E-67C2-1B06-1EE4-270DC4BA9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2A7FB2-5468-A939-02D5-2BCE2153C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921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C901172-65BD-0CDD-96B7-4B13C76D29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4748A26-4582-E49C-A711-232BCF1F5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3F01FC-134B-7B5C-2F2D-1468BAC7E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DB1540-2AD4-98A5-138E-281FF3BF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830DD9-0202-D460-7666-B1B13FC4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134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5AC850E-9F4B-F502-6B1C-63471F022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E781272-6819-7606-1AEA-9CFBC85EC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536A25-8859-3FD3-6474-3F267BF93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B31A65-027E-4219-BA6C-4EEE899A97C3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841728-CEF4-9AC0-E3FE-62541970C9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74C05B-EEA0-9423-EE1E-BD3DB30BF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DAD6F6-9A51-46EC-9E24-7E20927BE0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593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B_4F6F0B5A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2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A72515D-473B-4CD1-8AF1-7ED2E3524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nl-NL" sz="5200">
                <a:solidFill>
                  <a:schemeClr val="tx2"/>
                </a:solidFill>
              </a:rPr>
              <a:t>Informatieve sessie Maatschappelijke Zorg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2A7CAF-5812-E8A6-3280-05A949684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2000" dirty="0">
                <a:solidFill>
                  <a:schemeClr val="tx2"/>
                </a:solidFill>
              </a:rPr>
              <a:t>Carmen Bolsius &amp; Nore Witte</a:t>
            </a:r>
            <a:br>
              <a:rPr lang="nl-NL" sz="2000" dirty="0">
                <a:solidFill>
                  <a:schemeClr val="tx2"/>
                </a:solidFill>
              </a:rPr>
            </a:br>
            <a:r>
              <a:rPr lang="nl-NL" sz="2000">
                <a:solidFill>
                  <a:schemeClr val="tx2"/>
                </a:solidFill>
              </a:rPr>
              <a:t>Gemeente Teylingen</a:t>
            </a:r>
            <a:endParaRPr lang="nl-NL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7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4EEF6-1EAE-E3CB-0A82-52170CF66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48996C-2DDC-AF6F-ECA6-3C755600D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CF1FBC-4EC0-6B08-CB72-183466171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F8EE25-9690-494D-462E-ACD212EA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37" y="993455"/>
            <a:ext cx="8977924" cy="1454051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200">
                <a:solidFill>
                  <a:schemeClr val="tx2"/>
                </a:solidFill>
              </a:rPr>
              <a:t>Programma + doel van deze avond</a:t>
            </a:r>
            <a:endParaRPr lang="en-US">
              <a:solidFill>
                <a:schemeClr val="tx2"/>
              </a:solidFill>
            </a:endParaRPr>
          </a:p>
          <a:p>
            <a:endParaRPr lang="nl-NL" sz="33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F25EF-E5ED-6A3A-1999-F74B23A8A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584017"/>
            <a:ext cx="7500184" cy="31911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60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6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9A1D6A-A4E9-E212-234C-5C485FFF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F9266C2-DCD2-7B1A-7634-B6410B3E5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F2A877-9660-7AA2-D153-59929CBFB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D5551D-F4BA-DA47-E113-04D00E3EB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E51DCB1-1429-F542-A76F-8C9F6D5C4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DC5789F-D612-4EDF-0EC0-35196B5DFBFF}"/>
              </a:ext>
            </a:extLst>
          </p:cNvPr>
          <p:cNvSpPr txBox="1"/>
          <p:nvPr/>
        </p:nvSpPr>
        <p:spPr>
          <a:xfrm>
            <a:off x="1742373" y="2272862"/>
            <a:ext cx="6900610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b="1" err="1"/>
              <a:t>Regionaal</a:t>
            </a:r>
            <a:r>
              <a:rPr lang="en-US" sz="2400" b="1"/>
              <a:t> </a:t>
            </a:r>
            <a:r>
              <a:rPr lang="en-US" sz="2400" b="1" err="1"/>
              <a:t>beleidskader</a:t>
            </a:r>
            <a:r>
              <a:rPr lang="en-US" sz="2400" b="1"/>
              <a:t> </a:t>
            </a:r>
            <a:r>
              <a:rPr lang="en-US" sz="2400" b="1" err="1"/>
              <a:t>Maatschappelijke</a:t>
            </a:r>
            <a:r>
              <a:rPr lang="en-US" sz="2400" b="1"/>
              <a:t> Zorg Holland-</a:t>
            </a:r>
            <a:r>
              <a:rPr lang="en-US" sz="2400" b="1" err="1"/>
              <a:t>Rijnland</a:t>
            </a:r>
            <a:br>
              <a:rPr lang="en-US" sz="2400"/>
            </a:br>
            <a:r>
              <a:rPr lang="en-US"/>
              <a:t>- </a:t>
            </a:r>
            <a:r>
              <a:rPr lang="en-US" err="1"/>
              <a:t>Opgesteld</a:t>
            </a:r>
            <a:r>
              <a:rPr lang="en-US"/>
              <a:t> in 2025 door 13 </a:t>
            </a:r>
            <a:r>
              <a:rPr lang="en-US" err="1"/>
              <a:t>gemeenten</a:t>
            </a:r>
            <a:r>
              <a:rPr lang="en-US"/>
              <a:t> in Holland-</a:t>
            </a:r>
            <a:r>
              <a:rPr lang="en-US" err="1"/>
              <a:t>Rijnland</a:t>
            </a:r>
            <a:br>
              <a:rPr lang="en-US"/>
            </a:br>
            <a:r>
              <a:rPr lang="en-US"/>
              <a:t>- </a:t>
            </a:r>
            <a:r>
              <a:rPr lang="en-US" err="1"/>
              <a:t>Adviesraden</a:t>
            </a:r>
            <a:r>
              <a:rPr lang="en-US"/>
              <a:t> </a:t>
            </a:r>
            <a:r>
              <a:rPr lang="en-US" err="1"/>
              <a:t>Sociaal</a:t>
            </a:r>
            <a:r>
              <a:rPr lang="en-US"/>
              <a:t> </a:t>
            </a:r>
            <a:r>
              <a:rPr lang="en-US" err="1"/>
              <a:t>domein</a:t>
            </a:r>
            <a:r>
              <a:rPr lang="en-US"/>
              <a:t> </a:t>
            </a:r>
            <a:r>
              <a:rPr lang="en-US" err="1"/>
              <a:t>voorzien</a:t>
            </a:r>
            <a:r>
              <a:rPr lang="en-US"/>
              <a:t> van feedback </a:t>
            </a:r>
            <a:r>
              <a:rPr lang="en-US" err="1"/>
              <a:t>december</a:t>
            </a:r>
            <a:r>
              <a:rPr lang="en-US"/>
              <a:t> 2025</a:t>
            </a:r>
            <a:br>
              <a:rPr lang="en-US"/>
            </a:br>
            <a:r>
              <a:rPr lang="en-US"/>
              <a:t>- Concept </a:t>
            </a:r>
            <a:r>
              <a:rPr lang="en-US" err="1"/>
              <a:t>vastgesteld</a:t>
            </a:r>
            <a:r>
              <a:rPr lang="en-US"/>
              <a:t> in </a:t>
            </a:r>
            <a:r>
              <a:rPr lang="en-US" err="1"/>
              <a:t>februari</a:t>
            </a:r>
            <a:r>
              <a:rPr lang="en-US"/>
              <a:t> 2026 door de </a:t>
            </a:r>
            <a:r>
              <a:rPr lang="en-US" err="1"/>
              <a:t>Comissie</a:t>
            </a:r>
            <a:r>
              <a:rPr lang="en-US"/>
              <a:t> Maatschappij</a:t>
            </a:r>
            <a:br>
              <a:rPr lang="en-US"/>
            </a:br>
            <a:r>
              <a:rPr lang="en-US"/>
              <a:t>- College's concept </a:t>
            </a:r>
            <a:r>
              <a:rPr lang="en-US" err="1"/>
              <a:t>vastgesteld</a:t>
            </a:r>
            <a:r>
              <a:rPr lang="en-US"/>
              <a:t> </a:t>
            </a:r>
            <a:r>
              <a:rPr lang="en-US" err="1"/>
              <a:t>maart</a:t>
            </a:r>
            <a:r>
              <a:rPr lang="en-US"/>
              <a:t> 2026</a:t>
            </a:r>
            <a:br>
              <a:rPr lang="en-US"/>
            </a:br>
            <a:r>
              <a:rPr lang="en-US"/>
              <a:t>- </a:t>
            </a:r>
            <a:r>
              <a:rPr lang="en-US" err="1"/>
              <a:t>Feedbackronde</a:t>
            </a:r>
            <a:r>
              <a:rPr lang="en-US"/>
              <a:t> </a:t>
            </a:r>
            <a:r>
              <a:rPr lang="en-US" err="1"/>
              <a:t>betrokken</a:t>
            </a:r>
            <a:r>
              <a:rPr lang="en-US"/>
              <a:t> </a:t>
            </a:r>
            <a:r>
              <a:rPr lang="en-US" err="1"/>
              <a:t>partijen</a:t>
            </a:r>
            <a:r>
              <a:rPr lang="en-US"/>
              <a:t> </a:t>
            </a:r>
            <a:r>
              <a:rPr lang="en-US" err="1"/>
              <a:t>zomer</a:t>
            </a:r>
            <a:r>
              <a:rPr lang="en-US"/>
              <a:t> 2026</a:t>
            </a:r>
            <a:br>
              <a:rPr lang="en-US"/>
            </a:br>
            <a:r>
              <a:rPr lang="en-US"/>
              <a:t>- </a:t>
            </a:r>
            <a:r>
              <a:rPr lang="en-US" err="1"/>
              <a:t>Besluitvorming</a:t>
            </a:r>
            <a:r>
              <a:rPr lang="en-US"/>
              <a:t> Raden Q4 2026/Q1 2027</a:t>
            </a:r>
            <a:br>
              <a:rPr lang="en-US" sz="2400"/>
            </a:b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 err="1"/>
              <a:t>Achtergrond</a:t>
            </a:r>
            <a:r>
              <a:rPr lang="en-US" sz="2400"/>
              <a:t> </a:t>
            </a:r>
            <a:r>
              <a:rPr lang="en-US" sz="2400" err="1"/>
              <a:t>Maatschappelijke</a:t>
            </a:r>
            <a:r>
              <a:rPr lang="en-US" sz="2400"/>
              <a:t> Zorg </a:t>
            </a:r>
          </a:p>
          <a:p>
            <a:pPr marL="285750" indent="-285750">
              <a:buFont typeface="Arial"/>
              <a:buChar char="•"/>
            </a:pPr>
            <a:r>
              <a:rPr lang="en-US" sz="2400" err="1"/>
              <a:t>Mogelijkheid</a:t>
            </a:r>
            <a:r>
              <a:rPr lang="en-US" sz="2400"/>
              <a:t> tot </a:t>
            </a:r>
            <a:r>
              <a:rPr lang="en-US" sz="2400" err="1"/>
              <a:t>vragen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7139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D6E71-3A92-12B7-5490-931A501FE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2B9706F-847F-A698-350B-17563B641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BF2593-B23D-D330-3F66-E90ED6FF0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A48E52-1235-04BF-71C4-C97A924DB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8977924" cy="1454051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200">
                <a:solidFill>
                  <a:schemeClr val="tx2"/>
                </a:solidFill>
              </a:rPr>
              <a:t>Voor wie is maatschappelijke zorg?</a:t>
            </a:r>
          </a:p>
          <a:p>
            <a:endParaRPr lang="nl-NL" sz="33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21149-7C25-506E-F43B-362C395F6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978900"/>
            <a:ext cx="4765949" cy="3796259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2600">
                <a:solidFill>
                  <a:srgbClr val="000000"/>
                </a:solidFill>
              </a:rPr>
              <a:t>Mensen met </a:t>
            </a:r>
            <a:r>
              <a:rPr lang="en-US" sz="2600" err="1">
                <a:solidFill>
                  <a:srgbClr val="000000"/>
                </a:solidFill>
              </a:rPr>
              <a:t>complexe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problematiek</a:t>
            </a:r>
            <a:r>
              <a:rPr lang="en-US" sz="2600">
                <a:solidFill>
                  <a:srgbClr val="000000"/>
                </a:solidFill>
              </a:rPr>
              <a:t> op </a:t>
            </a:r>
            <a:r>
              <a:rPr lang="en-US" sz="2600" err="1">
                <a:solidFill>
                  <a:srgbClr val="000000"/>
                </a:solidFill>
              </a:rPr>
              <a:t>meerdere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leefgebieden</a:t>
            </a:r>
            <a:r>
              <a:rPr lang="en-US" sz="2600">
                <a:solidFill>
                  <a:srgbClr val="000000"/>
                </a:solidFill>
              </a:rPr>
              <a:t>, </a:t>
            </a:r>
            <a:r>
              <a:rPr lang="en-US" sz="2600" err="1">
                <a:solidFill>
                  <a:srgbClr val="000000"/>
                </a:solidFill>
              </a:rPr>
              <a:t>zoals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wonen</a:t>
            </a:r>
            <a:r>
              <a:rPr lang="en-US" sz="2600">
                <a:solidFill>
                  <a:srgbClr val="000000"/>
                </a:solidFill>
              </a:rPr>
              <a:t>, </a:t>
            </a:r>
            <a:r>
              <a:rPr lang="en-US" sz="2600" err="1">
                <a:solidFill>
                  <a:srgbClr val="000000"/>
                </a:solidFill>
              </a:rPr>
              <a:t>inkomen</a:t>
            </a:r>
            <a:r>
              <a:rPr lang="en-US" sz="2600">
                <a:solidFill>
                  <a:srgbClr val="000000"/>
                </a:solidFill>
              </a:rPr>
              <a:t>, </a:t>
            </a:r>
            <a:r>
              <a:rPr lang="en-US" sz="2600" err="1">
                <a:solidFill>
                  <a:srgbClr val="000000"/>
                </a:solidFill>
              </a:rPr>
              <a:t>gezondheid</a:t>
            </a:r>
            <a:r>
              <a:rPr lang="en-US" sz="2600">
                <a:solidFill>
                  <a:srgbClr val="000000"/>
                </a:solidFill>
              </a:rPr>
              <a:t>, </a:t>
            </a:r>
            <a:r>
              <a:rPr lang="en-US" sz="2600" err="1">
                <a:solidFill>
                  <a:srgbClr val="000000"/>
                </a:solidFill>
              </a:rPr>
              <a:t>dagbesteding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en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sociale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relaties</a:t>
            </a:r>
            <a:r>
              <a:rPr lang="en-US" sz="2600">
                <a:solidFill>
                  <a:srgbClr val="000000"/>
                </a:solidFill>
              </a:rPr>
              <a:t>. Mensen die </a:t>
            </a:r>
            <a:r>
              <a:rPr lang="en-US" sz="2600" err="1">
                <a:solidFill>
                  <a:srgbClr val="000000"/>
                </a:solidFill>
              </a:rPr>
              <a:t>zich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zonder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deze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zorg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niet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kunnen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handhaven</a:t>
            </a:r>
            <a:r>
              <a:rPr lang="en-US" sz="2600">
                <a:solidFill>
                  <a:srgbClr val="000000"/>
                </a:solidFill>
              </a:rPr>
              <a:t> in de </a:t>
            </a:r>
            <a:r>
              <a:rPr lang="en-US" sz="2600" err="1">
                <a:solidFill>
                  <a:srgbClr val="000000"/>
                </a:solidFill>
              </a:rPr>
              <a:t>samenleving</a:t>
            </a:r>
            <a:r>
              <a:rPr lang="en-US" sz="2600">
                <a:solidFill>
                  <a:srgbClr val="000000"/>
                </a:solidFill>
              </a:rPr>
              <a:t>. Er </a:t>
            </a:r>
            <a:r>
              <a:rPr lang="en-US" sz="2600" err="1">
                <a:solidFill>
                  <a:srgbClr val="000000"/>
                </a:solidFill>
              </a:rPr>
              <a:t>wordt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toegewerkt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naar</a:t>
            </a:r>
            <a:r>
              <a:rPr lang="en-US" sz="2600">
                <a:solidFill>
                  <a:srgbClr val="000000"/>
                </a:solidFill>
              </a:rPr>
              <a:t> </a:t>
            </a:r>
            <a:r>
              <a:rPr lang="en-US" sz="2600" err="1">
                <a:solidFill>
                  <a:srgbClr val="000000"/>
                </a:solidFill>
              </a:rPr>
              <a:t>zelfstandigheid</a:t>
            </a:r>
            <a:r>
              <a:rPr lang="en-US" sz="2600">
                <a:solidFill>
                  <a:srgbClr val="000000"/>
                </a:solidFill>
              </a:rPr>
              <a:t>.</a:t>
            </a:r>
            <a:endParaRPr lang="en-US" sz="2600">
              <a:solidFill>
                <a:schemeClr val="tx2"/>
              </a:solidFill>
            </a:endParaRPr>
          </a:p>
          <a:p>
            <a:pPr marL="0" indent="0">
              <a:buNone/>
            </a:pPr>
            <a:br>
              <a:rPr lang="en-US" sz="2600"/>
            </a:br>
            <a:r>
              <a:rPr lang="en-US" sz="2600" b="1">
                <a:solidFill>
                  <a:srgbClr val="000000"/>
                </a:solidFill>
              </a:rPr>
              <a:t>Onder </a:t>
            </a:r>
            <a:r>
              <a:rPr lang="en-US" sz="2600" b="1" err="1">
                <a:solidFill>
                  <a:srgbClr val="000000"/>
                </a:solidFill>
              </a:rPr>
              <a:t>Maatschappelijke</a:t>
            </a:r>
            <a:r>
              <a:rPr lang="en-US" sz="2600" b="1">
                <a:solidFill>
                  <a:srgbClr val="000000"/>
                </a:solidFill>
              </a:rPr>
              <a:t> Zorg </a:t>
            </a:r>
            <a:r>
              <a:rPr lang="en-US" sz="2600" b="1" err="1">
                <a:solidFill>
                  <a:srgbClr val="000000"/>
                </a:solidFill>
              </a:rPr>
              <a:t>valt</a:t>
            </a:r>
            <a:r>
              <a:rPr lang="en-US" sz="2600" b="1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 typeface="Arial,Sans-Serif"/>
            </a:pPr>
            <a:r>
              <a:rPr lang="en-US" sz="2600" err="1">
                <a:solidFill>
                  <a:srgbClr val="000000"/>
                </a:solidFill>
              </a:rPr>
              <a:t>Beschermd</a:t>
            </a:r>
            <a:r>
              <a:rPr lang="en-US" sz="2600">
                <a:solidFill>
                  <a:srgbClr val="000000"/>
                </a:solidFill>
              </a:rPr>
              <a:t> </a:t>
            </a:r>
            <a:r>
              <a:rPr lang="en-US" sz="2600" err="1">
                <a:solidFill>
                  <a:srgbClr val="000000"/>
                </a:solidFill>
              </a:rPr>
              <a:t>wonen</a:t>
            </a:r>
            <a:endParaRPr lang="en-US" sz="2600" err="1">
              <a:solidFill>
                <a:schemeClr val="tx2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600" err="1">
                <a:solidFill>
                  <a:srgbClr val="000000"/>
                </a:solidFill>
              </a:rPr>
              <a:t>Maatschappelijke</a:t>
            </a:r>
            <a:r>
              <a:rPr lang="en-US" sz="2600">
                <a:solidFill>
                  <a:srgbClr val="000000"/>
                </a:solidFill>
              </a:rPr>
              <a:t> </a:t>
            </a:r>
            <a:r>
              <a:rPr lang="en-US" sz="2600" err="1">
                <a:solidFill>
                  <a:srgbClr val="000000"/>
                </a:solidFill>
              </a:rPr>
              <a:t>opvang</a:t>
            </a:r>
            <a:endParaRPr lang="en-US" sz="2600">
              <a:solidFill>
                <a:srgbClr val="000000"/>
              </a:solidFill>
            </a:endParaRPr>
          </a:p>
          <a:p>
            <a:pPr marL="285750" indent="-285750">
              <a:buFont typeface="Arial,Sans-Serif"/>
            </a:pPr>
            <a:r>
              <a:rPr lang="en-US" sz="2600" err="1">
                <a:solidFill>
                  <a:srgbClr val="000000"/>
                </a:solidFill>
              </a:rPr>
              <a:t>Bemoeizorg</a:t>
            </a:r>
            <a:endParaRPr lang="en-US" sz="2600" err="1">
              <a:solidFill>
                <a:schemeClr val="tx2"/>
              </a:solidFill>
            </a:endParaRPr>
          </a:p>
          <a:p>
            <a:pPr marL="285750" indent="-285750">
              <a:buFont typeface="Arial,Sans-Serif"/>
            </a:pPr>
            <a:r>
              <a:rPr lang="en-US" sz="2600" err="1">
                <a:solidFill>
                  <a:srgbClr val="000000"/>
                </a:solidFill>
                <a:ea typeface="+mn-lt"/>
                <a:cs typeface="+mn-lt"/>
              </a:rPr>
              <a:t>Verslavingspreventie</a:t>
            </a:r>
            <a:endParaRPr lang="en-US" sz="2600" err="1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60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60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D172DD-812D-4D6A-CBBD-1652C2A7A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B3104B6-CB4A-633E-DBBF-62C93907B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1DE944-8C86-4718-E78D-D0E8400DE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615B3C8-3230-7C8E-C2BC-E6FBB08BF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2363C4A-C097-FBF7-7468-DC213C265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E8F6DA5-F2A7-61CF-6151-3623F3F1CF06}"/>
              </a:ext>
            </a:extLst>
          </p:cNvPr>
          <p:cNvGraphicFramePr>
            <a:graphicFrameLocks noGrp="1"/>
          </p:cNvGraphicFramePr>
          <p:nvPr/>
        </p:nvGraphicFramePr>
        <p:xfrm>
          <a:off x="7708392" y="3617732"/>
          <a:ext cx="4142232" cy="54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5558">
                  <a:extLst>
                    <a:ext uri="{9D8B030D-6E8A-4147-A177-3AD203B41FA5}">
                      <a16:colId xmlns:a16="http://schemas.microsoft.com/office/drawing/2014/main" val="1762776084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198160941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738857428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882355664"/>
                    </a:ext>
                  </a:extLst>
                </a:gridCol>
              </a:tblGrid>
              <a:tr h="54608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284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398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4EC37-DC52-3C1E-4DC9-BD4312CC4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08AE1-6DD0-51BB-FF53-BE56556FF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nl-NL" sz="3300">
                <a:solidFill>
                  <a:schemeClr val="tx2"/>
                </a:solidFill>
              </a:rPr>
              <a:t>Aantallen beschermd wonen en maatschappelijke opvang</a:t>
            </a:r>
            <a:endParaRPr lang="en-US" sz="33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FF854-86D7-4BD0-48F6-614F1DD95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879219" cy="4012503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tx2"/>
                </a:solidFill>
              </a:rPr>
              <a:t>Aantal inwoners DBS: 199.261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r>
              <a:rPr lang="en-US" sz="2400">
                <a:solidFill>
                  <a:schemeClr val="tx2"/>
                </a:solidFill>
              </a:rPr>
              <a:t>Aantallen beschermd wonen DBS</a:t>
            </a:r>
          </a:p>
          <a:p>
            <a:r>
              <a:rPr lang="en-US" sz="2400">
                <a:solidFill>
                  <a:schemeClr val="tx2"/>
                </a:solidFill>
              </a:rPr>
              <a:t>2023: 77 inwoners</a:t>
            </a:r>
          </a:p>
          <a:p>
            <a:r>
              <a:rPr lang="en-US" sz="2400">
                <a:solidFill>
                  <a:schemeClr val="tx2"/>
                </a:solidFill>
              </a:rPr>
              <a:t>2024: 94 inwoners</a:t>
            </a:r>
          </a:p>
          <a:p>
            <a:r>
              <a:rPr lang="en-US" sz="2400">
                <a:solidFill>
                  <a:schemeClr val="tx2"/>
                </a:solidFill>
              </a:rPr>
              <a:t>2025: 88 inwoners</a:t>
            </a:r>
          </a:p>
          <a:p>
            <a:endParaRPr lang="en-US" sz="2400">
              <a:solidFill>
                <a:schemeClr val="tx2"/>
              </a:solidFill>
            </a:endParaRPr>
          </a:p>
          <a:p>
            <a:pPr marL="0" indent="0">
              <a:buNone/>
            </a:pPr>
            <a:br>
              <a:rPr lang="en-US" sz="2400"/>
            </a:br>
            <a:r>
              <a:rPr lang="en-US" sz="2400">
                <a:solidFill>
                  <a:schemeClr val="tx2"/>
                </a:solidFill>
              </a:rPr>
              <a:t>Maatschappelijke opvang</a:t>
            </a:r>
          </a:p>
          <a:p>
            <a:r>
              <a:rPr lang="en-US" sz="2400">
                <a:solidFill>
                  <a:schemeClr val="tx2"/>
                </a:solidFill>
              </a:rPr>
              <a:t>2023: </a:t>
            </a:r>
            <a:r>
              <a:rPr lang="en-US" sz="2400" b="1">
                <a:solidFill>
                  <a:schemeClr val="tx2"/>
                </a:solidFill>
              </a:rPr>
              <a:t>19 </a:t>
            </a:r>
            <a:r>
              <a:rPr lang="en-US" sz="2400" b="1" err="1">
                <a:solidFill>
                  <a:schemeClr val="tx2"/>
                </a:solidFill>
              </a:rPr>
              <a:t>inwoners</a:t>
            </a:r>
            <a:r>
              <a:rPr lang="en-US" sz="2400">
                <a:solidFill>
                  <a:schemeClr val="tx2"/>
                </a:solidFill>
              </a:rPr>
              <a:t> (250 </a:t>
            </a:r>
            <a:r>
              <a:rPr lang="en-US" sz="2400" err="1">
                <a:solidFill>
                  <a:schemeClr val="tx2"/>
                </a:solidFill>
              </a:rPr>
              <a:t>aanmeldingen</a:t>
            </a:r>
            <a:r>
              <a:rPr lang="en-US" sz="2400">
                <a:solidFill>
                  <a:schemeClr val="tx2"/>
                </a:solidFill>
              </a:rPr>
              <a:t>, 60 intakes)</a:t>
            </a:r>
          </a:p>
          <a:p>
            <a:r>
              <a:rPr lang="en-US" sz="2400">
                <a:solidFill>
                  <a:schemeClr val="tx2"/>
                </a:solidFill>
              </a:rPr>
              <a:t>2024: </a:t>
            </a:r>
            <a:r>
              <a:rPr lang="en-US" sz="2400" b="1">
                <a:solidFill>
                  <a:schemeClr val="tx2"/>
                </a:solidFill>
              </a:rPr>
              <a:t>32 inwoners </a:t>
            </a:r>
            <a:r>
              <a:rPr lang="en-US" sz="2400">
                <a:solidFill>
                  <a:schemeClr val="tx2"/>
                </a:solidFill>
              </a:rPr>
              <a:t>(379 aanmeldingen, 100 intakes)</a:t>
            </a:r>
          </a:p>
          <a:p>
            <a:r>
              <a:rPr lang="en-US" sz="2400">
                <a:solidFill>
                  <a:schemeClr val="tx2"/>
                </a:solidFill>
              </a:rPr>
              <a:t>2025: </a:t>
            </a:r>
            <a:r>
              <a:rPr lang="en-US" sz="2400" b="1">
                <a:solidFill>
                  <a:schemeClr val="tx2"/>
                </a:solidFill>
              </a:rPr>
              <a:t>32 </a:t>
            </a:r>
            <a:r>
              <a:rPr lang="en-US" sz="2400" b="1" err="1">
                <a:solidFill>
                  <a:schemeClr val="tx2"/>
                </a:solidFill>
              </a:rPr>
              <a:t>inwoners</a:t>
            </a:r>
            <a:r>
              <a:rPr lang="en-US" sz="2400" b="1">
                <a:solidFill>
                  <a:schemeClr val="tx2"/>
                </a:solidFill>
              </a:rPr>
              <a:t> </a:t>
            </a:r>
            <a:r>
              <a:rPr lang="en-US" sz="2400">
                <a:solidFill>
                  <a:schemeClr val="tx2"/>
                </a:solidFill>
              </a:rPr>
              <a:t>(344 </a:t>
            </a:r>
            <a:r>
              <a:rPr lang="en-US" sz="2400" err="1">
                <a:solidFill>
                  <a:schemeClr val="tx2"/>
                </a:solidFill>
              </a:rPr>
              <a:t>aanmeldingen</a:t>
            </a:r>
            <a:r>
              <a:rPr lang="en-US" sz="2400">
                <a:solidFill>
                  <a:schemeClr val="tx2"/>
                </a:solidFill>
              </a:rPr>
              <a:t>, 101 intakes)</a:t>
            </a:r>
          </a:p>
          <a:p>
            <a:endParaRPr lang="en-US" sz="2400">
              <a:solidFill>
                <a:srgbClr val="0E2841"/>
              </a:solidFill>
            </a:endParaRPr>
          </a:p>
          <a:p>
            <a:pPr marL="0" indent="0">
              <a:buNone/>
            </a:pPr>
            <a:br>
              <a:rPr lang="en-US" sz="1800"/>
            </a:br>
            <a:endParaRPr lang="en-US" sz="24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7F7991-A3E6-F384-9A51-2535CD1967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782345"/>
              </p:ext>
            </p:extLst>
          </p:nvPr>
        </p:nvGraphicFramePr>
        <p:xfrm>
          <a:off x="7708392" y="3617732"/>
          <a:ext cx="4142232" cy="54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5558">
                  <a:extLst>
                    <a:ext uri="{9D8B030D-6E8A-4147-A177-3AD203B41FA5}">
                      <a16:colId xmlns:a16="http://schemas.microsoft.com/office/drawing/2014/main" val="1762776084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198160941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738857428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882355664"/>
                    </a:ext>
                  </a:extLst>
                </a:gridCol>
              </a:tblGrid>
              <a:tr h="54608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2841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FC5F51-30E8-7D14-FACB-639EA9816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171736"/>
              </p:ext>
            </p:extLst>
          </p:nvPr>
        </p:nvGraphicFramePr>
        <p:xfrm>
          <a:off x="2011680" y="722376"/>
          <a:ext cx="8168640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2160">
                  <a:extLst>
                    <a:ext uri="{9D8B030D-6E8A-4147-A177-3AD203B41FA5}">
                      <a16:colId xmlns:a16="http://schemas.microsoft.com/office/drawing/2014/main" val="1112861046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147636211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781826548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769961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92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2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4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1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4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478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326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FD0D4-2C47-74A1-CD0A-7797D83B3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102096-4B37-FF86-8DDB-9EC3C0874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0034E0-5D55-C6BA-A36B-E5D51FAF9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99D4DB-FD3D-AEE6-FE6E-722F88099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A80E2BB-B937-E81B-795C-37ECE3D16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F04D2C9-5C08-E43F-E738-909698E12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BD4F405-4CBD-36A4-DCFE-FA112B2D1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69BD1B-6365-3C8B-0107-E92D9CB0E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C0C848-89D5-7421-AD2A-34EF8ED30344}"/>
              </a:ext>
            </a:extLst>
          </p:cNvPr>
          <p:cNvGraphicFramePr>
            <a:graphicFrameLocks noGrp="1"/>
          </p:cNvGraphicFramePr>
          <p:nvPr/>
        </p:nvGraphicFramePr>
        <p:xfrm>
          <a:off x="7708392" y="3617732"/>
          <a:ext cx="4142232" cy="54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5558">
                  <a:extLst>
                    <a:ext uri="{9D8B030D-6E8A-4147-A177-3AD203B41FA5}">
                      <a16:colId xmlns:a16="http://schemas.microsoft.com/office/drawing/2014/main" val="1762776084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198160941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738857428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882355664"/>
                    </a:ext>
                  </a:extLst>
                </a:gridCol>
              </a:tblGrid>
              <a:tr h="54608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28410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BE89483-C732-F812-8DF4-EFA5DF9D3E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7" b="712"/>
          <a:stretch>
            <a:fillRect/>
          </a:stretch>
        </p:blipFill>
        <p:spPr>
          <a:xfrm>
            <a:off x="339811" y="1976437"/>
            <a:ext cx="5313366" cy="2884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A55AA7-B3FD-B048-0E46-6B4BF52BB0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7"/>
          <a:stretch>
            <a:fillRect/>
          </a:stretch>
        </p:blipFill>
        <p:spPr>
          <a:xfrm>
            <a:off x="5817973" y="1380739"/>
            <a:ext cx="6034176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7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860FB-528B-521D-8946-1B095FB1C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7237D0-C31D-5438-0D4B-E7FF3F088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2B311A-74B9-8BCD-94C2-B42DB0274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E1785C-7137-F3C1-7DCE-2B6724A26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>
                <a:solidFill>
                  <a:srgbClr val="000000"/>
                </a:solidFill>
                <a:latin typeface="Aptos"/>
              </a:rPr>
              <a:t>De doordecentralisatie van Maatschappelijke Zorg </a:t>
            </a:r>
            <a:r>
              <a:rPr lang="en-US" sz="2800">
                <a:solidFill>
                  <a:srgbClr val="000000"/>
                </a:solidFill>
                <a:latin typeface="Aptos"/>
              </a:rPr>
              <a:t> </a:t>
            </a:r>
            <a:br>
              <a:rPr lang="en-US" sz="2800">
                <a:solidFill>
                  <a:srgbClr val="000000"/>
                </a:solidFill>
                <a:latin typeface="Aptos"/>
              </a:rPr>
            </a:br>
            <a:r>
              <a:rPr lang="en-US" sz="2800">
                <a:solidFill>
                  <a:srgbClr val="000000"/>
                </a:solidFill>
                <a:latin typeface="Aptos"/>
              </a:rPr>
              <a:t>(per 01-01-2023)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>
              <a:solidFill>
                <a:srgbClr val="000000"/>
              </a:solidFill>
              <a:latin typeface="Aptos"/>
            </a:endParaRPr>
          </a:p>
          <a:p>
            <a:endParaRPr lang="nl-NL" sz="33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E037E-CAE1-2F86-566E-56DF5AEEF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158" y="1927413"/>
            <a:ext cx="4961598" cy="5546799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>
                <a:solidFill>
                  <a:srgbClr val="000000"/>
                </a:solidFill>
              </a:rPr>
              <a:t>Wet </a:t>
            </a:r>
            <a:r>
              <a:rPr lang="en-US" sz="2400" err="1">
                <a:solidFill>
                  <a:srgbClr val="000000"/>
                </a:solidFill>
              </a:rPr>
              <a:t>maatschappelijke</a:t>
            </a:r>
            <a:r>
              <a:rPr lang="en-US" sz="2400">
                <a:solidFill>
                  <a:srgbClr val="000000"/>
                </a:solidFill>
              </a:rPr>
              <a:t> </a:t>
            </a:r>
            <a:r>
              <a:rPr lang="en-US" sz="2400" err="1">
                <a:solidFill>
                  <a:srgbClr val="000000"/>
                </a:solidFill>
              </a:rPr>
              <a:t>ondersteuning</a:t>
            </a:r>
            <a:r>
              <a:rPr lang="en-US" sz="2400">
                <a:solidFill>
                  <a:srgbClr val="000000"/>
                </a:solidFill>
              </a:rPr>
              <a:t> (</a:t>
            </a:r>
            <a:r>
              <a:rPr lang="en-US" sz="2400" err="1">
                <a:solidFill>
                  <a:srgbClr val="000000"/>
                </a:solidFill>
              </a:rPr>
              <a:t>Wmo</a:t>
            </a:r>
            <a:r>
              <a:rPr lang="en-US" sz="2400">
                <a:solidFill>
                  <a:srgbClr val="000000"/>
                </a:solidFill>
              </a:rPr>
              <a:t>) </a:t>
            </a:r>
            <a:r>
              <a:rPr lang="en-US" sz="2400" err="1">
                <a:solidFill>
                  <a:srgbClr val="000000"/>
                </a:solidFill>
              </a:rPr>
              <a:t>vanuit</a:t>
            </a:r>
            <a:r>
              <a:rPr lang="en-US" sz="2400">
                <a:solidFill>
                  <a:srgbClr val="000000"/>
                </a:solidFill>
              </a:rPr>
              <a:t> het Rijk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400">
                <a:solidFill>
                  <a:srgbClr val="000000"/>
                </a:solidFill>
              </a:rPr>
            </a:br>
            <a:r>
              <a:rPr lang="en-US" sz="2400" err="1">
                <a:solidFill>
                  <a:srgbClr val="000000"/>
                </a:solidFill>
              </a:rPr>
              <a:t>Centrumgemeente</a:t>
            </a:r>
            <a:r>
              <a:rPr lang="en-US" sz="2400">
                <a:solidFill>
                  <a:srgbClr val="000000"/>
                </a:solidFill>
              </a:rPr>
              <a:t> Leiden (</a:t>
            </a:r>
            <a:r>
              <a:rPr lang="en-US" sz="2400" err="1">
                <a:solidFill>
                  <a:srgbClr val="000000"/>
                </a:solidFill>
              </a:rPr>
              <a:t>bestaande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err="1">
                <a:solidFill>
                  <a:srgbClr val="000000"/>
                </a:solidFill>
              </a:rPr>
              <a:t>uit</a:t>
            </a:r>
            <a:r>
              <a:rPr lang="en-US" sz="2400">
                <a:solidFill>
                  <a:srgbClr val="000000"/>
                </a:solidFill>
              </a:rPr>
              <a:t> 13 </a:t>
            </a:r>
            <a:r>
              <a:rPr lang="en-US" sz="2400" err="1">
                <a:solidFill>
                  <a:srgbClr val="000000"/>
                </a:solidFill>
              </a:rPr>
              <a:t>gemeenten</a:t>
            </a:r>
            <a:r>
              <a:rPr lang="en-US" sz="2400">
                <a:solidFill>
                  <a:srgbClr val="000000"/>
                </a:solidFill>
              </a:rPr>
              <a:t> Holland Rijnland)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err="1">
                <a:solidFill>
                  <a:srgbClr val="000000"/>
                </a:solidFill>
              </a:rPr>
              <a:t>Specialistische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err="1">
                <a:solidFill>
                  <a:srgbClr val="000000"/>
                </a:solidFill>
              </a:rPr>
              <a:t>voorzieningen</a:t>
            </a:r>
            <a:r>
              <a:rPr lang="en-US" sz="2400">
                <a:solidFill>
                  <a:srgbClr val="000000"/>
                </a:solidFill>
              </a:rPr>
              <a:t> BW/MO (24/7 </a:t>
            </a:r>
            <a:r>
              <a:rPr lang="en-US" sz="2400" err="1">
                <a:solidFill>
                  <a:srgbClr val="000000"/>
                </a:solidFill>
              </a:rPr>
              <a:t>toezicht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err="1">
                <a:solidFill>
                  <a:srgbClr val="000000"/>
                </a:solidFill>
              </a:rPr>
              <a:t>en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2400" err="1">
                <a:solidFill>
                  <a:srgbClr val="000000"/>
                </a:solidFill>
              </a:rPr>
              <a:t>begeleiding</a:t>
            </a:r>
            <a:r>
              <a:rPr lang="en-US" sz="2400">
                <a:solidFill>
                  <a:srgbClr val="000000"/>
                </a:solidFill>
              </a:rPr>
              <a:t>)</a:t>
            </a:r>
            <a:endParaRPr lang="en-US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400"/>
            </a:br>
            <a:r>
              <a:rPr lang="en-US" sz="2400" err="1">
                <a:solidFill>
                  <a:srgbClr val="000000"/>
                </a:solidFill>
              </a:rPr>
              <a:t>Verdeeld</a:t>
            </a:r>
            <a:r>
              <a:rPr lang="en-US" sz="2400">
                <a:solidFill>
                  <a:srgbClr val="000000"/>
                </a:solidFill>
              </a:rPr>
              <a:t> over </a:t>
            </a:r>
            <a:r>
              <a:rPr lang="en-US" sz="2400" err="1">
                <a:solidFill>
                  <a:srgbClr val="000000"/>
                </a:solidFill>
              </a:rPr>
              <a:t>lokale</a:t>
            </a:r>
            <a:r>
              <a:rPr lang="en-US" sz="2400">
                <a:solidFill>
                  <a:srgbClr val="000000"/>
                </a:solidFill>
              </a:rPr>
              <a:t> </a:t>
            </a:r>
            <a:r>
              <a:rPr lang="en-US" sz="2400" err="1">
                <a:solidFill>
                  <a:srgbClr val="000000"/>
                </a:solidFill>
              </a:rPr>
              <a:t>gemeenten</a:t>
            </a:r>
            <a:endParaRPr lang="en-US" sz="2400">
              <a:solidFill>
                <a:srgbClr val="00000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err="1">
                <a:solidFill>
                  <a:srgbClr val="000000"/>
                </a:solidFill>
              </a:rPr>
              <a:t>Voorzieningen</a:t>
            </a:r>
            <a:r>
              <a:rPr lang="en-US" sz="2400">
                <a:solidFill>
                  <a:srgbClr val="000000"/>
                </a:solidFill>
              </a:rPr>
              <a:t> BW/MO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err="1">
                <a:solidFill>
                  <a:srgbClr val="000000"/>
                </a:solidFill>
              </a:rPr>
              <a:t>Bemoeizorg</a:t>
            </a:r>
            <a:endParaRPr lang="en-US" sz="2400">
              <a:solidFill>
                <a:srgbClr val="00000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err="1">
                <a:solidFill>
                  <a:srgbClr val="000000"/>
                </a:solidFill>
              </a:rPr>
              <a:t>Verslavingspreventie</a:t>
            </a:r>
            <a:endParaRPr lang="en-US" sz="2400">
              <a:solidFill>
                <a:srgbClr val="000000"/>
              </a:solidFill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err="1">
                <a:solidFill>
                  <a:srgbClr val="000000"/>
                </a:solidFill>
              </a:rPr>
              <a:t>Subregio</a:t>
            </a:r>
            <a:r>
              <a:rPr lang="en-US" sz="2400">
                <a:solidFill>
                  <a:srgbClr val="000000"/>
                </a:solidFill>
              </a:rPr>
              <a:t> Duin- </a:t>
            </a:r>
            <a:r>
              <a:rPr lang="en-US" sz="2400" err="1">
                <a:solidFill>
                  <a:srgbClr val="000000"/>
                </a:solidFill>
              </a:rPr>
              <a:t>en</a:t>
            </a:r>
            <a:r>
              <a:rPr lang="en-US" sz="2400">
                <a:solidFill>
                  <a:srgbClr val="000000"/>
                </a:solidFill>
              </a:rPr>
              <a:t> </a:t>
            </a:r>
            <a:r>
              <a:rPr lang="en-US" sz="2400" err="1">
                <a:solidFill>
                  <a:srgbClr val="000000"/>
                </a:solidFill>
              </a:rPr>
              <a:t>Bollenstreek</a:t>
            </a:r>
            <a:r>
              <a:rPr lang="en-US" sz="2400">
                <a:solidFill>
                  <a:srgbClr val="000000"/>
                </a:solidFill>
              </a:rPr>
              <a:t> (</a:t>
            </a:r>
            <a:r>
              <a:rPr lang="en-US" sz="2400" err="1">
                <a:solidFill>
                  <a:srgbClr val="000000"/>
                </a:solidFill>
              </a:rPr>
              <a:t>samenwerking</a:t>
            </a:r>
            <a:r>
              <a:rPr lang="en-US" sz="2400">
                <a:solidFill>
                  <a:srgbClr val="000000"/>
                </a:solidFill>
              </a:rPr>
              <a:t> HLTNK)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err="1">
                <a:solidFill>
                  <a:srgbClr val="000000"/>
                </a:solidFill>
              </a:rPr>
              <a:t>Subregio</a:t>
            </a:r>
            <a:r>
              <a:rPr lang="en-US" sz="2400">
                <a:solidFill>
                  <a:srgbClr val="000000"/>
                </a:solidFill>
              </a:rPr>
              <a:t> </a:t>
            </a:r>
            <a:r>
              <a:rPr lang="en-US" sz="2400" err="1">
                <a:solidFill>
                  <a:srgbClr val="000000"/>
                </a:solidFill>
              </a:rPr>
              <a:t>Leidse</a:t>
            </a:r>
            <a:r>
              <a:rPr lang="en-US" sz="2400">
                <a:solidFill>
                  <a:srgbClr val="000000"/>
                </a:solidFill>
              </a:rPr>
              <a:t> Regio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err="1">
                <a:solidFill>
                  <a:srgbClr val="000000"/>
                </a:solidFill>
              </a:rPr>
              <a:t>Subregio</a:t>
            </a:r>
            <a:r>
              <a:rPr lang="en-US" sz="2400">
                <a:solidFill>
                  <a:srgbClr val="000000"/>
                </a:solidFill>
              </a:rPr>
              <a:t> </a:t>
            </a:r>
            <a:r>
              <a:rPr lang="en-US" sz="2400" err="1">
                <a:solidFill>
                  <a:srgbClr val="000000"/>
                </a:solidFill>
              </a:rPr>
              <a:t>Rijnstreek</a:t>
            </a:r>
            <a:endParaRPr lang="en-US" sz="240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000">
                <a:solidFill>
                  <a:srgbClr val="000000"/>
                </a:solidFill>
                <a:ea typeface="+mn-lt"/>
                <a:cs typeface="+mn-lt"/>
              </a:rPr>
            </a:br>
            <a:endParaRPr lang="en-US" sz="240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000">
                <a:solidFill>
                  <a:srgbClr val="000000"/>
                </a:solidFill>
              </a:rPr>
            </a:br>
            <a:br>
              <a:rPr lang="en-US" sz="2000">
                <a:solidFill>
                  <a:srgbClr val="000000"/>
                </a:solidFill>
                <a:ea typeface="+mn-lt"/>
                <a:cs typeface="+mn-lt"/>
              </a:rPr>
            </a:br>
            <a:endParaRPr lang="en-US" sz="2400">
              <a:solidFill>
                <a:srgbClr val="0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24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30208C-5171-D6A2-93E8-F216AA9B5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EE030B-DD6A-AEAD-FEE4-CA5A4C7344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5B70C35-C05C-199B-3828-25DE61BF1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CEE1A5-A6BD-2603-460E-6A85F3677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84AC527-B190-EE04-D80B-407EE31E8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5F4CBC-9629-5613-6A91-333BF4628185}"/>
              </a:ext>
            </a:extLst>
          </p:cNvPr>
          <p:cNvGraphicFramePr>
            <a:graphicFrameLocks noGrp="1"/>
          </p:cNvGraphicFramePr>
          <p:nvPr/>
        </p:nvGraphicFramePr>
        <p:xfrm>
          <a:off x="7708392" y="3617732"/>
          <a:ext cx="4142232" cy="54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5558">
                  <a:extLst>
                    <a:ext uri="{9D8B030D-6E8A-4147-A177-3AD203B41FA5}">
                      <a16:colId xmlns:a16="http://schemas.microsoft.com/office/drawing/2014/main" val="1762776084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198160941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738857428"/>
                    </a:ext>
                  </a:extLst>
                </a:gridCol>
                <a:gridCol w="1035558">
                  <a:extLst>
                    <a:ext uri="{9D8B030D-6E8A-4147-A177-3AD203B41FA5}">
                      <a16:colId xmlns:a16="http://schemas.microsoft.com/office/drawing/2014/main" val="3882355664"/>
                    </a:ext>
                  </a:extLst>
                </a:gridCol>
              </a:tblGrid>
              <a:tr h="54608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rtl="0" fontAlgn="base">
                        <a:buNone/>
                      </a:pPr>
                      <a:endParaRPr lang="en-US" sz="22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93109" marR="93109" marT="46549" marB="46549" anchor="ctr">
                    <a:lnL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3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28410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23ABDE9-0935-5D1B-E33F-E6DF2BCFF0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08" b="3258"/>
          <a:stretch>
            <a:fillRect/>
          </a:stretch>
        </p:blipFill>
        <p:spPr>
          <a:xfrm>
            <a:off x="7038975" y="1532065"/>
            <a:ext cx="4972050" cy="3865910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BC6EBF58-EFAC-692C-A884-FB4C0E110E69}"/>
              </a:ext>
            </a:extLst>
          </p:cNvPr>
          <p:cNvSpPr/>
          <p:nvPr/>
        </p:nvSpPr>
        <p:spPr>
          <a:xfrm>
            <a:off x="901286" y="2517628"/>
            <a:ext cx="289608" cy="2782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1888C5C-14A1-4B0D-C4BB-42461CF05800}"/>
              </a:ext>
            </a:extLst>
          </p:cNvPr>
          <p:cNvSpPr/>
          <p:nvPr/>
        </p:nvSpPr>
        <p:spPr>
          <a:xfrm>
            <a:off x="901286" y="3743007"/>
            <a:ext cx="289608" cy="2782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1C41A2B-284A-96ED-2645-54F2B10A280A}"/>
              </a:ext>
            </a:extLst>
          </p:cNvPr>
          <p:cNvSpPr/>
          <p:nvPr/>
        </p:nvSpPr>
        <p:spPr>
          <a:xfrm>
            <a:off x="901285" y="5102248"/>
            <a:ext cx="289608" cy="2782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0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05C18-A827-244D-E8B3-54037F47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157C43-FB5F-F54B-C8E0-58E0E28C5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64FEFF-6A96-5E35-F83A-8231E0866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350D30-FB66-6D28-411A-D500EF359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>
                <a:solidFill>
                  <a:srgbClr val="000000"/>
                </a:solidFill>
                <a:latin typeface="Aptos"/>
              </a:rPr>
              <a:t>De </a:t>
            </a:r>
            <a:r>
              <a:rPr lang="en-US" sz="2800" b="1" err="1">
                <a:solidFill>
                  <a:srgbClr val="000000"/>
                </a:solidFill>
                <a:latin typeface="Aptos"/>
              </a:rPr>
              <a:t>decentralisatie</a:t>
            </a:r>
            <a:r>
              <a:rPr lang="en-US" sz="2800" b="1">
                <a:solidFill>
                  <a:srgbClr val="000000"/>
                </a:solidFill>
                <a:latin typeface="Aptos"/>
              </a:rPr>
              <a:t> van </a:t>
            </a:r>
            <a:br>
              <a:rPr lang="en-US" sz="2800" b="1">
                <a:latin typeface="Aptos"/>
              </a:rPr>
            </a:br>
            <a:r>
              <a:rPr lang="en-US" sz="2800" b="1" err="1">
                <a:solidFill>
                  <a:srgbClr val="000000"/>
                </a:solidFill>
                <a:latin typeface="Aptos"/>
              </a:rPr>
              <a:t>maatschappelijke</a:t>
            </a:r>
            <a:r>
              <a:rPr lang="en-US" sz="2800" b="1">
                <a:solidFill>
                  <a:srgbClr val="000000"/>
                </a:solidFill>
                <a:latin typeface="Aptos"/>
              </a:rPr>
              <a:t> </a:t>
            </a:r>
            <a:r>
              <a:rPr lang="en-US" sz="2800" b="1" err="1">
                <a:solidFill>
                  <a:srgbClr val="000000"/>
                </a:solidFill>
                <a:latin typeface="Aptos"/>
              </a:rPr>
              <a:t>zorg</a:t>
            </a:r>
            <a:r>
              <a:rPr lang="en-US" sz="2800" b="1">
                <a:solidFill>
                  <a:srgbClr val="000000"/>
                </a:solidFill>
                <a:latin typeface="Aptos"/>
              </a:rPr>
              <a:t> </a:t>
            </a:r>
            <a:r>
              <a:rPr lang="en-US" sz="2800">
                <a:solidFill>
                  <a:srgbClr val="000000"/>
                </a:solidFill>
                <a:latin typeface="Aptos"/>
              </a:rPr>
              <a:t>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>
              <a:solidFill>
                <a:srgbClr val="000000"/>
              </a:solidFill>
              <a:latin typeface="Aptos"/>
            </a:endParaRPr>
          </a:p>
          <a:p>
            <a:endParaRPr lang="nl-NL" sz="33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CB845-FDE8-9C62-D8F2-60BC702EF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904612"/>
            <a:ext cx="5174163" cy="49500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700">
                <a:latin typeface="Aptos"/>
                <a:cs typeface="Segoe UI"/>
              </a:rPr>
              <a:t>Wat </a:t>
            </a:r>
            <a:r>
              <a:rPr lang="en-US" sz="1700" err="1">
                <a:latin typeface="Aptos"/>
                <a:cs typeface="Segoe UI"/>
              </a:rPr>
              <a:t>merken</a:t>
            </a:r>
            <a:r>
              <a:rPr lang="en-US" sz="1700">
                <a:latin typeface="Aptos"/>
                <a:cs typeface="Segoe UI"/>
              </a:rPr>
              <a:t> de </a:t>
            </a:r>
            <a:r>
              <a:rPr lang="en-US" sz="1700" err="1">
                <a:latin typeface="Aptos"/>
                <a:cs typeface="Segoe UI"/>
              </a:rPr>
              <a:t>inwoners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hiervan</a:t>
            </a:r>
            <a:r>
              <a:rPr lang="en-US" sz="1700">
                <a:latin typeface="Aptos"/>
                <a:cs typeface="Segoe UI"/>
              </a:rPr>
              <a:t>?</a:t>
            </a:r>
            <a:br>
              <a:rPr lang="en-US" sz="1700">
                <a:latin typeface="Aptos"/>
                <a:cs typeface="Segoe UI"/>
              </a:rPr>
            </a:br>
            <a:endParaRPr lang="en-US" sz="1700">
              <a:latin typeface="Aptos"/>
              <a:cs typeface="Segoe UI"/>
            </a:endParaRPr>
          </a:p>
          <a:p>
            <a:r>
              <a:rPr lang="en-US" sz="1700" err="1">
                <a:latin typeface="Aptos"/>
                <a:cs typeface="Segoe UI"/>
              </a:rPr>
              <a:t>Inwoners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kunnen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terecht</a:t>
            </a:r>
            <a:r>
              <a:rPr lang="en-US" sz="1700">
                <a:latin typeface="Aptos"/>
                <a:cs typeface="Segoe UI"/>
              </a:rPr>
              <a:t> </a:t>
            </a:r>
            <a:r>
              <a:rPr lang="en-US" sz="1700" err="1">
                <a:latin typeface="Aptos"/>
                <a:cs typeface="Segoe UI"/>
              </a:rPr>
              <a:t>bij</a:t>
            </a:r>
            <a:r>
              <a:rPr lang="en-US" sz="1700">
                <a:latin typeface="Aptos"/>
                <a:cs typeface="Segoe UI"/>
              </a:rPr>
              <a:t> </a:t>
            </a:r>
            <a:r>
              <a:rPr lang="en-US" sz="1700" err="1">
                <a:latin typeface="Aptos"/>
                <a:cs typeface="Segoe UI"/>
              </a:rPr>
              <a:t>hun</a:t>
            </a:r>
            <a:r>
              <a:rPr lang="en-US" sz="1700">
                <a:latin typeface="Aptos"/>
                <a:cs typeface="Segoe UI"/>
              </a:rPr>
              <a:t> eigen </a:t>
            </a:r>
            <a:r>
              <a:rPr lang="en-US" sz="1700" err="1">
                <a:latin typeface="Aptos"/>
                <a:cs typeface="Segoe UI"/>
              </a:rPr>
              <a:t>gemeente</a:t>
            </a:r>
            <a:endParaRPr lang="en-US" sz="1700">
              <a:latin typeface="Aptos"/>
              <a:cs typeface="Segoe UI"/>
            </a:endParaRPr>
          </a:p>
          <a:p>
            <a:r>
              <a:rPr lang="en-US" sz="1700" err="1">
                <a:latin typeface="Aptos"/>
                <a:cs typeface="Segoe UI"/>
              </a:rPr>
              <a:t>Ondersteuning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wordt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lokaal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georganiseerd</a:t>
            </a:r>
            <a:endParaRPr lang="en-US" sz="1700">
              <a:latin typeface="Aptos"/>
              <a:cs typeface="Segoe UI"/>
            </a:endParaRPr>
          </a:p>
          <a:p>
            <a:r>
              <a:rPr lang="en-US" sz="1700" err="1">
                <a:latin typeface="Aptos"/>
                <a:cs typeface="Segoe UI"/>
              </a:rPr>
              <a:t>Regionaal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indien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specialistisch</a:t>
            </a:r>
            <a:endParaRPr lang="en-US" sz="1700">
              <a:latin typeface="Aptos"/>
              <a:cs typeface="Segoe UI"/>
            </a:endParaRPr>
          </a:p>
          <a:p>
            <a:r>
              <a:rPr lang="en-US" sz="1700">
                <a:latin typeface="Aptos"/>
                <a:cs typeface="Segoe UI"/>
              </a:rPr>
              <a:t>Gemeenten </a:t>
            </a:r>
            <a:r>
              <a:rPr lang="en-US" sz="1700" err="1">
                <a:latin typeface="Aptos"/>
                <a:cs typeface="Segoe UI"/>
              </a:rPr>
              <a:t>zijn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zelf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verantwoordelijk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voor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toegang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ondersteuning</a:t>
            </a:r>
            <a:endParaRPr lang="en-US" sz="1700">
              <a:latin typeface="Aptos"/>
              <a:cs typeface="Segoe UI"/>
            </a:endParaRPr>
          </a:p>
          <a:p>
            <a:r>
              <a:rPr lang="en-US" sz="1700" err="1">
                <a:latin typeface="Aptos"/>
                <a:cs typeface="Segoe UI"/>
              </a:rPr>
              <a:t>Budgetten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verantwoordelijkheden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worden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verdeeld</a:t>
            </a:r>
            <a:endParaRPr lang="en-US" sz="1700">
              <a:latin typeface="Aptos"/>
              <a:cs typeface="Segoe UI"/>
            </a:endParaRPr>
          </a:p>
          <a:p>
            <a:r>
              <a:rPr lang="en-US" sz="1700" err="1">
                <a:latin typeface="Aptos"/>
                <a:cs typeface="Segoe UI"/>
              </a:rPr>
              <a:t>Samenwerking</a:t>
            </a:r>
            <a:r>
              <a:rPr lang="en-US" sz="1700">
                <a:latin typeface="Aptos"/>
                <a:cs typeface="Segoe UI"/>
              </a:rPr>
              <a:t> in </a:t>
            </a:r>
            <a:r>
              <a:rPr lang="en-US" sz="1700" err="1">
                <a:latin typeface="Aptos"/>
                <a:cs typeface="Segoe UI"/>
              </a:rPr>
              <a:t>subregio's</a:t>
            </a:r>
            <a:endParaRPr lang="en-US" sz="1700">
              <a:latin typeface="Aptos"/>
              <a:cs typeface="Segoe UI"/>
            </a:endParaRPr>
          </a:p>
          <a:p>
            <a:r>
              <a:rPr lang="en-US" sz="1700" err="1">
                <a:latin typeface="Aptos"/>
                <a:cs typeface="Segoe UI"/>
              </a:rPr>
              <a:t>Integrale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verantwoordelijkheid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voor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wonen</a:t>
            </a:r>
            <a:r>
              <a:rPr lang="en-US" sz="1700">
                <a:latin typeface="Aptos"/>
                <a:cs typeface="Segoe UI"/>
              </a:rPr>
              <a:t>, </a:t>
            </a:r>
            <a:br>
              <a:rPr lang="en-US" sz="1700">
                <a:latin typeface="Aptos"/>
                <a:cs typeface="Segoe UI"/>
              </a:rPr>
            </a:br>
            <a:r>
              <a:rPr lang="en-US" sz="1700" err="1">
                <a:latin typeface="Aptos"/>
                <a:cs typeface="Segoe UI"/>
              </a:rPr>
              <a:t>zorg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en</a:t>
            </a:r>
            <a:r>
              <a:rPr lang="en-US" sz="1700">
                <a:latin typeface="Aptos"/>
                <a:cs typeface="Segoe UI"/>
              </a:rPr>
              <a:t> </a:t>
            </a:r>
            <a:r>
              <a:rPr lang="en-US" sz="1700" err="1">
                <a:latin typeface="Aptos"/>
                <a:cs typeface="Segoe UI"/>
              </a:rPr>
              <a:t>participatie</a:t>
            </a:r>
            <a:endParaRPr lang="en-US" sz="1700">
              <a:latin typeface="Aptos"/>
              <a:cs typeface="Segoe UI"/>
            </a:endParaRPr>
          </a:p>
          <a:p>
            <a:endParaRPr lang="en-US" sz="2400">
              <a:latin typeface="Aptos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Segoe UI"/>
              <a:cs typeface="Segoe U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  <a:latin typeface="Aptos" panose="02110004020202020204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>
              <a:solidFill>
                <a:srgbClr val="0E284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63D5D3-8CBC-0D79-2702-76A5AECE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B3F1A42-8978-94AC-D454-5386BD4DC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E19953E-AD0E-3897-E22A-C491EC6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AB302C-7109-A230-45B5-18B4849F9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BF4132F-B775-9CCD-5E39-4FBEAC111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98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C289B-1D43-3F76-1621-DEC972E78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23388F-ADE0-CCF4-657A-E8E44E9B5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58EE93-5A6D-F1D2-0D1B-36F746CFE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2CA5A-1A1C-A879-5C76-6E859AB57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904612"/>
            <a:ext cx="10456676" cy="49500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2000" b="1" u="sng">
                <a:latin typeface="Aptos"/>
                <a:cs typeface="Segoe UI"/>
              </a:rPr>
            </a:br>
            <a:r>
              <a:rPr lang="en-US" sz="2000" b="1" u="sng">
                <a:latin typeface="Aptos"/>
                <a:cs typeface="Segoe UI"/>
              </a:rPr>
              <a:t>Concept</a:t>
            </a:r>
            <a:r>
              <a:rPr lang="en-US" sz="2000">
                <a:latin typeface="Aptos"/>
                <a:cs typeface="Segoe UI"/>
              </a:rPr>
              <a:t> </a:t>
            </a:r>
            <a:r>
              <a:rPr lang="en-US" sz="2000" err="1">
                <a:latin typeface="Aptos"/>
                <a:cs typeface="Segoe UI"/>
              </a:rPr>
              <a:t>vastgesteld</a:t>
            </a:r>
            <a:r>
              <a:rPr lang="en-US" sz="2000">
                <a:latin typeface="Aptos"/>
                <a:cs typeface="Segoe UI"/>
              </a:rPr>
              <a:t> door colleges 13 </a:t>
            </a:r>
            <a:r>
              <a:rPr lang="en-US" sz="2000" err="1">
                <a:latin typeface="Aptos"/>
                <a:cs typeface="Segoe UI"/>
              </a:rPr>
              <a:t>gemeenten</a:t>
            </a:r>
            <a:r>
              <a:rPr lang="en-US" sz="2000">
                <a:latin typeface="Aptos"/>
                <a:cs typeface="Segoe UI"/>
              </a:rPr>
              <a:t> Holland </a:t>
            </a:r>
            <a:r>
              <a:rPr lang="en-US" sz="2000" err="1">
                <a:latin typeface="Aptos"/>
                <a:cs typeface="Segoe UI"/>
              </a:rPr>
              <a:t>Rijnland</a:t>
            </a:r>
            <a:endParaRPr lang="en-US" sz="2000">
              <a:latin typeface="Aptos"/>
              <a:cs typeface="Segoe U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000">
              <a:latin typeface="Aptos"/>
              <a:cs typeface="Segoe U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Aptos"/>
                <a:cs typeface="Segoe UI"/>
              </a:rPr>
              <a:t>3 </a:t>
            </a:r>
            <a:r>
              <a:rPr lang="en-US" sz="2000" err="1">
                <a:latin typeface="Aptos"/>
                <a:cs typeface="Segoe UI"/>
              </a:rPr>
              <a:t>regionale</a:t>
            </a:r>
            <a:r>
              <a:rPr lang="en-US" sz="2000">
                <a:latin typeface="Aptos"/>
                <a:cs typeface="Segoe UI"/>
              </a:rPr>
              <a:t> </a:t>
            </a:r>
            <a:r>
              <a:rPr lang="en-US" sz="2000" err="1">
                <a:latin typeface="Aptos"/>
                <a:cs typeface="Segoe UI"/>
              </a:rPr>
              <a:t>ambities</a:t>
            </a:r>
            <a:r>
              <a:rPr lang="en-US" sz="2000">
                <a:latin typeface="Aptos"/>
                <a:cs typeface="Segoe UI"/>
              </a:rPr>
              <a:t>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Aptos Display"/>
              <a:cs typeface="Segoe U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Aptos Display"/>
              <a:cs typeface="Segoe U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>
              <a:latin typeface="Aptos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sz="1800">
                <a:latin typeface="Aptos"/>
                <a:cs typeface="Segoe UI"/>
              </a:rPr>
            </a:br>
            <a:endParaRPr lang="en-US" sz="1600">
              <a:latin typeface="Aptos"/>
              <a:cs typeface="Segoe UI"/>
            </a:endParaRP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800">
              <a:latin typeface="Aptos" panose="02110004020202020204"/>
              <a:cs typeface="Segoe UI"/>
            </a:endParaRP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800">
              <a:latin typeface="Aptos" panose="02110004020202020204"/>
              <a:cs typeface="Segoe UI"/>
            </a:endParaRP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800">
              <a:latin typeface="Aptos" panose="02110004020202020204"/>
              <a:cs typeface="Segoe UI"/>
            </a:endParaRPr>
          </a:p>
          <a:p>
            <a:pPr marL="457200" indent="-457200" algn="ctr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2400">
              <a:latin typeface="Aptos Displa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700">
              <a:cs typeface="Segoe U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76ADBB-3216-AB78-C295-DDBFCF349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36F9BFB-96F8-C4A2-56D5-78A500A540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9983CC-C096-84F7-98DE-8D7BB0A74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B72B9D-9F04-B05E-3D59-4F3F574696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6186D25-A893-69C3-1316-B1FD0EA087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81747666-872C-31C0-AD21-B544BA491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09535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b="1" u="sng">
                <a:latin typeface="Aptos"/>
              </a:rPr>
              <a:t>Nieuw </a:t>
            </a:r>
            <a:r>
              <a:rPr lang="en-US" sz="2400" b="1" u="sng" err="1">
                <a:latin typeface="Aptos"/>
              </a:rPr>
              <a:t>Regionaal</a:t>
            </a:r>
            <a:r>
              <a:rPr lang="en-US" sz="2400" b="1" u="sng">
                <a:latin typeface="Aptos"/>
              </a:rPr>
              <a:t> </a:t>
            </a:r>
            <a:r>
              <a:rPr lang="en-US" sz="2400" b="1" u="sng" err="1">
                <a:latin typeface="Aptos"/>
              </a:rPr>
              <a:t>Beleidskader</a:t>
            </a:r>
            <a:r>
              <a:rPr lang="en-US" sz="2400" b="1" u="sng">
                <a:latin typeface="Aptos"/>
              </a:rPr>
              <a:t> </a:t>
            </a:r>
            <a:r>
              <a:rPr lang="en-US" sz="2400" b="1" u="sng" err="1">
                <a:latin typeface="Aptos"/>
              </a:rPr>
              <a:t>Maatschappelijke</a:t>
            </a:r>
            <a:r>
              <a:rPr lang="en-US" sz="2400" b="1" u="sng">
                <a:latin typeface="Aptos"/>
              </a:rPr>
              <a:t> Zorg Holland </a:t>
            </a:r>
            <a:r>
              <a:rPr lang="en-US" sz="2400" b="1" u="sng" err="1">
                <a:latin typeface="Aptos"/>
              </a:rPr>
              <a:t>Rijnland</a:t>
            </a:r>
            <a:r>
              <a:rPr lang="en-US" sz="2400" b="1" u="sng">
                <a:latin typeface="Aptos"/>
              </a:rPr>
              <a:t> </a:t>
            </a:r>
            <a:endParaRPr lang="en-US" sz="2400">
              <a:latin typeface="Aptos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b="1" u="sng">
                <a:latin typeface="Aptos"/>
              </a:rPr>
              <a:t>2026-2032</a:t>
            </a:r>
            <a:endParaRPr lang="en-US" sz="24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D6A3DB-CE9E-3C55-9A2C-236A66F80DA0}"/>
              </a:ext>
            </a:extLst>
          </p:cNvPr>
          <p:cNvSpPr/>
          <p:nvPr/>
        </p:nvSpPr>
        <p:spPr>
          <a:xfrm>
            <a:off x="843167" y="3315730"/>
            <a:ext cx="3238499" cy="1672166"/>
          </a:xfrm>
          <a:prstGeom prst="roundRect">
            <a:avLst/>
          </a:prstGeom>
          <a:solidFill>
            <a:srgbClr val="B7D0C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err="1">
                <a:solidFill>
                  <a:srgbClr val="000000"/>
                </a:solidFill>
                <a:latin typeface="Aptos"/>
                <a:cs typeface="Arial"/>
              </a:rPr>
              <a:t>Preventie</a:t>
            </a:r>
            <a:endParaRPr lang="en-US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B99066-B629-C210-31C8-915BEA58B03A}"/>
              </a:ext>
            </a:extLst>
          </p:cNvPr>
          <p:cNvSpPr/>
          <p:nvPr/>
        </p:nvSpPr>
        <p:spPr>
          <a:xfrm>
            <a:off x="4308468" y="4256972"/>
            <a:ext cx="3238499" cy="1672166"/>
          </a:xfrm>
          <a:prstGeom prst="roundRect">
            <a:avLst/>
          </a:prstGeom>
          <a:solidFill>
            <a:srgbClr val="A1BFC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Wonen Eerst</a:t>
            </a:r>
            <a:r>
              <a:rPr lang="en-US" sz="1800" b="0" i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50E14B-A26D-57D8-4D26-6F6A458C90A8}"/>
              </a:ext>
            </a:extLst>
          </p:cNvPr>
          <p:cNvSpPr/>
          <p:nvPr/>
        </p:nvSpPr>
        <p:spPr>
          <a:xfrm>
            <a:off x="7803082" y="3315729"/>
            <a:ext cx="3238499" cy="1672166"/>
          </a:xfrm>
          <a:prstGeom prst="roundRect">
            <a:avLst/>
          </a:prstGeom>
          <a:solidFill>
            <a:srgbClr val="DAEC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err="1">
                <a:solidFill>
                  <a:srgbClr val="000000"/>
                </a:solidFill>
                <a:latin typeface="Aptos"/>
                <a:ea typeface="Arial"/>
                <a:cs typeface="Arial"/>
              </a:rPr>
              <a:t>Passende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 </a:t>
            </a:r>
            <a:r>
              <a:rPr lang="en-US" err="1">
                <a:solidFill>
                  <a:srgbClr val="000000"/>
                </a:solidFill>
                <a:latin typeface="Aptos"/>
                <a:ea typeface="Arial"/>
                <a:cs typeface="Arial"/>
              </a:rPr>
              <a:t>ondersteuning</a:t>
            </a:r>
            <a:r>
              <a:rPr lang="en-US" sz="1800" b="0" i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774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8EB6E95-9C89-4CFF-A598-F278D0DFB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4CD0F4-EA2A-4E5D-AE73-1112C1CA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7B4BCC-570A-B552-640C-05EC9BA0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9573"/>
            <a:ext cx="3174222" cy="4153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z="5200" kern="120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Preventie </a:t>
            </a:r>
            <a:endParaRPr lang="nl-NL" sz="5200" kern="1200" noProof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C88DD4-DC58-D216-A0DB-83EA59596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8185" y="541949"/>
            <a:ext cx="6297929" cy="61615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z="2000" b="1">
                <a:solidFill>
                  <a:srgbClr val="000000"/>
                </a:solidFill>
                <a:highlight>
                  <a:srgbClr val="FFFFFF"/>
                </a:highlight>
              </a:rPr>
              <a:t>Problemen zo vroeg mogelijk signaleren en oplossen, zodat zwaardere problematiek voorkomen wordt.</a:t>
            </a: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</a:p>
          <a:p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Hoe?</a:t>
            </a:r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Inzetten op het versterken van bestaanszekerheid</a:t>
            </a:r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Soepele overgang van jongeren van 18- (Jeugdwet) naar 18+ (</a:t>
            </a:r>
            <a:r>
              <a:rPr lang="nl-NL" sz="2000" err="1">
                <a:solidFill>
                  <a:srgbClr val="000000"/>
                </a:solidFill>
                <a:highlight>
                  <a:srgbClr val="FFFFFF"/>
                </a:highlight>
              </a:rPr>
              <a:t>Wmo</a:t>
            </a: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)</a:t>
            </a:r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Voorkomen van huisuitzettingen en géen huisuitzetting zonder passend vervolg</a:t>
            </a:r>
            <a:endParaRPr lang="nl-NL"/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Ervaringsdeskundigen worden ingezet bij het maken van beleid rondom dakloosheid en het voorkomen hiervan</a:t>
            </a:r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Verslavingspreventie, met name op middelbare scholen</a:t>
            </a:r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Bemoeizorg</a:t>
            </a:r>
          </a:p>
          <a:p>
            <a:pPr marL="342900" indent="-342900">
              <a:buChar char="•"/>
            </a:pPr>
            <a:r>
              <a:rPr lang="nl-NL" sz="2000">
                <a:solidFill>
                  <a:srgbClr val="000000"/>
                </a:solidFill>
                <a:highlight>
                  <a:srgbClr val="FFFFFF"/>
                </a:highlight>
              </a:rPr>
              <a:t>Wijk-GGD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EDC8FC-C3D1-4FE4-8E66-29767478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1638344-E7F0-4958-8208-ADCB82256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1970FB-4D97-4834-84EC-E48B27CC1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EA7D5D6-1774-4826-A365-56CA591C9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CE5CDD-EDFB-416F-889C-A7DB46A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C136B2-4D8D-4561-95D5-56167F411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C3B060E-7597-4B31-9EBE-16DBC974C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7A35E4-8449-4A65-9CFF-F87916203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5774B36-1747-45AE-82C4-C5BA90C51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022F94E-D4FB-4369-A3EE-7D82330BA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4425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8240A-E535-648B-4CAE-C40CD5B67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1C31439-8CFD-25BC-7E1E-A9A84DCB1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04E603-3912-2CED-509E-8ED1C100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993B37-1910-5BEE-5FCD-5CE8431C6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9573"/>
            <a:ext cx="3174222" cy="41530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z="5200">
                <a:solidFill>
                  <a:schemeClr val="tx2"/>
                </a:solidFill>
              </a:rPr>
              <a:t>Wonen Eerst</a:t>
            </a:r>
            <a:r>
              <a:rPr lang="nl-NL" sz="5200" kern="1200" noProof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endParaRPr lang="nl-NL" sz="5200" kern="1200" noProof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A6D47A-0BD9-2CFA-C65F-D7AC7902C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8185" y="541949"/>
            <a:ext cx="6297929" cy="616156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>
              <a:solidFill>
                <a:schemeClr val="tx2"/>
              </a:solidFill>
              <a:highlight>
                <a:srgbClr val="FFFFFF"/>
              </a:highlight>
            </a:endParaRPr>
          </a:p>
          <a:p>
            <a:endParaRPr lang="en-US" sz="2000">
              <a:solidFill>
                <a:schemeClr val="tx1"/>
              </a:solidFill>
              <a:highlight>
                <a:srgbClr val="FFFFFF"/>
              </a:highlight>
            </a:endParaRPr>
          </a:p>
          <a:p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Een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woonplek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is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niet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het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eindpunt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van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een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langdurig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traject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van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opvang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en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begeleiding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, maar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juist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het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startpunt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. Het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vormt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het fundament 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voor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herstel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,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zelfregie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en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maatschappelijke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n-US" sz="2000" b="1" err="1">
                <a:solidFill>
                  <a:schemeClr val="tx1"/>
                </a:solidFill>
                <a:highlight>
                  <a:srgbClr val="FFFFFF"/>
                </a:highlight>
              </a:rPr>
              <a:t>participatie</a:t>
            </a:r>
            <a:r>
              <a:rPr lang="en-US" sz="2000" b="1">
                <a:solidFill>
                  <a:schemeClr val="tx1"/>
                </a:solidFill>
                <a:highlight>
                  <a:srgbClr val="FFFFFF"/>
                </a:highlight>
              </a:rPr>
              <a:t>.</a:t>
            </a:r>
          </a:p>
          <a:p>
            <a:br>
              <a:rPr lang="nl-NL" sz="2000">
                <a:highlight>
                  <a:srgbClr val="FFFFFF"/>
                </a:highlight>
              </a:rPr>
            </a:br>
            <a:r>
              <a:rPr lang="nl-NL" sz="2000">
                <a:solidFill>
                  <a:schemeClr val="tx1"/>
                </a:solidFill>
                <a:highlight>
                  <a:srgbClr val="FFFFFF"/>
                </a:highlight>
              </a:rPr>
              <a:t>Hoe?</a:t>
            </a:r>
          </a:p>
          <a:p>
            <a:pPr marL="285750" indent="-285750">
              <a:buChar char="•"/>
            </a:pPr>
            <a:r>
              <a:rPr lang="nl-NL" sz="1900">
                <a:solidFill>
                  <a:schemeClr val="tx1"/>
                </a:solidFill>
                <a:highlight>
                  <a:srgbClr val="FFFFFF"/>
                </a:highlight>
              </a:rPr>
              <a:t>Afstappen woonladder --&gt; Wonen niet als beloning</a:t>
            </a:r>
          </a:p>
          <a:p>
            <a:pPr marL="285750" indent="-285750">
              <a:buChar char="•"/>
            </a:pPr>
            <a:r>
              <a:rPr lang="nl-NL" sz="1900">
                <a:solidFill>
                  <a:schemeClr val="tx1"/>
                </a:solidFill>
                <a:highlight>
                  <a:srgbClr val="FFFFFF"/>
                </a:highlight>
              </a:rPr>
              <a:t>Ondersteuning in de wijk door zorgprofessionals</a:t>
            </a:r>
          </a:p>
          <a:p>
            <a:pPr marL="285750" indent="-285750">
              <a:buChar char="•"/>
            </a:pPr>
            <a:r>
              <a:rPr lang="nl-NL" sz="1900" b="1">
                <a:solidFill>
                  <a:schemeClr val="tx1"/>
                </a:solidFill>
                <a:highlight>
                  <a:srgbClr val="FFFFFF"/>
                </a:highlight>
              </a:rPr>
              <a:t>Wonen Eerst als preventieve inzet</a:t>
            </a:r>
            <a:endParaRPr lang="en-US" sz="1900" b="1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285750" indent="-285750">
              <a:buChar char="•"/>
            </a:pPr>
            <a:r>
              <a:rPr lang="nl-NL" sz="1800">
                <a:solidFill>
                  <a:schemeClr val="tx1"/>
                </a:solidFill>
                <a:highlight>
                  <a:srgbClr val="FFFFFF"/>
                </a:highlight>
              </a:rPr>
              <a:t>Woonruimteafspraken met corporaties </a:t>
            </a:r>
          </a:p>
          <a:p>
            <a:pPr marL="285750" indent="-285750">
              <a:buChar char="•"/>
            </a:pPr>
            <a:r>
              <a:rPr lang="nl-NL" sz="1800">
                <a:solidFill>
                  <a:schemeClr val="tx1"/>
                </a:solidFill>
                <a:highlight>
                  <a:srgbClr val="FFFFFF"/>
                </a:highlight>
              </a:rPr>
              <a:t>Plaatsen scheve huisjes </a:t>
            </a:r>
          </a:p>
          <a:p>
            <a:pPr marL="285750" indent="-285750">
              <a:buChar char="•"/>
            </a:pPr>
            <a:r>
              <a:rPr lang="nl-NL" sz="1800">
                <a:solidFill>
                  <a:schemeClr val="tx1"/>
                </a:solidFill>
                <a:highlight>
                  <a:srgbClr val="FFFFFF"/>
                </a:highlight>
              </a:rPr>
              <a:t>Herpositionering maatschappelijke opvang </a:t>
            </a:r>
          </a:p>
          <a:p>
            <a:endParaRPr lang="nl-NL" sz="1900" b="1">
              <a:solidFill>
                <a:schemeClr val="tx2"/>
              </a:solidFill>
              <a:highlight>
                <a:srgbClr val="FFFFFF"/>
              </a:highlight>
            </a:endParaRPr>
          </a:p>
          <a:p>
            <a:pPr marL="342900" indent="-342900">
              <a:buChar char="•"/>
            </a:pPr>
            <a:endParaRPr lang="nl-NL" sz="2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5F2DDD-312F-658C-0973-AB8D614B7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39B4E98-FC89-3CEB-BE2B-854A2C414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D4F6976-150C-838B-87CD-AE6F21184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9BCA8A5-6EF7-6BCE-E376-D2EA1E496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4C3FDF-25E3-29FA-C0D6-383B07C7E5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8E4331-85F8-715A-7DAC-A2A1EB197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EE833F0-0ADA-B0DC-C95F-4B575AB32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95C62D-DFF8-8B6F-0E49-3CE22B7527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4B4A8CA-F17A-3C5E-AF61-5EEFDD1D4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99DDC53-B4D3-04B3-6019-7009F9E17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6505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64AFA-EA00-C7FB-E26C-EC90164BB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BB9A95-14E7-ADA8-D816-3DC960CD6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F6AEDA-88BB-06AE-5B9A-98E7ECF38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648A20-601F-6575-25B0-4031903E8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18979"/>
            <a:ext cx="4018600" cy="41736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z="5200">
                <a:solidFill>
                  <a:schemeClr val="tx2"/>
                </a:solidFill>
              </a:rPr>
              <a:t>Passende ondersteuning</a:t>
            </a:r>
            <a:endParaRPr lang="nl-NL" sz="5200" kern="1200" noProof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D29E12-4DCF-EF3D-5C0C-79875C282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7915" y="222733"/>
            <a:ext cx="6297929" cy="7108911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>
              <a:solidFill>
                <a:schemeClr val="tx2"/>
              </a:solidFill>
              <a:highlight>
                <a:srgbClr val="FFFFFF"/>
              </a:highlight>
            </a:endParaRPr>
          </a:p>
          <a:p>
            <a:endParaRPr lang="en-US" sz="2000" b="1">
              <a:solidFill>
                <a:schemeClr val="tx1"/>
              </a:solidFill>
              <a:highlight>
                <a:srgbClr val="FFFFFF"/>
              </a:highlight>
            </a:endParaRPr>
          </a:p>
          <a:p>
            <a:endParaRPr lang="nl-NL" sz="2000" b="1">
              <a:solidFill>
                <a:schemeClr val="tx1"/>
              </a:solidFill>
              <a:highlight>
                <a:srgbClr val="FFFFFF"/>
              </a:highlight>
            </a:endParaRPr>
          </a:p>
          <a:p>
            <a:r>
              <a:rPr lang="nl-NL" sz="2000" b="1">
                <a:solidFill>
                  <a:schemeClr val="tx1"/>
                </a:solidFill>
                <a:highlight>
                  <a:srgbClr val="FFFFFF"/>
                </a:highlight>
              </a:rPr>
              <a:t>De behoefte van de inwoner staat te allen tijde centraal (maatwerk). Inwoners leven zo zelfstandig mogelijk in de eigen wijk, horen erbij en kunnen zinvol deelnemen aan de maatschappij.</a:t>
            </a:r>
            <a:endParaRPr lang="en-US" sz="2000" b="1">
              <a:solidFill>
                <a:schemeClr val="tx1"/>
              </a:solidFill>
              <a:highlight>
                <a:srgbClr val="FFFFFF"/>
              </a:highlight>
            </a:endParaRPr>
          </a:p>
          <a:p>
            <a:br>
              <a:rPr lang="nl-NL" sz="2000">
                <a:solidFill>
                  <a:schemeClr val="tx1"/>
                </a:solidFill>
                <a:highlight>
                  <a:srgbClr val="FFFFFF"/>
                </a:highlight>
              </a:rPr>
            </a:br>
            <a:r>
              <a:rPr lang="nl-NL" sz="2000">
                <a:solidFill>
                  <a:schemeClr val="tx1"/>
                </a:solidFill>
                <a:highlight>
                  <a:srgbClr val="FFFFFF"/>
                </a:highlight>
              </a:rPr>
              <a:t>Het leidende principe is: “lokaal, tenzij”.  De zorg wordt zo licht als mogelijk, maar zo zwaar als nodig ingezet. </a:t>
            </a:r>
          </a:p>
          <a:p>
            <a:br>
              <a:rPr lang="nl-NL" sz="2000">
                <a:solidFill>
                  <a:schemeClr val="tx1"/>
                </a:solidFill>
                <a:highlight>
                  <a:srgbClr val="FFFFFF"/>
                </a:highlight>
              </a:rPr>
            </a:br>
            <a:r>
              <a:rPr lang="nl-NL" sz="2000">
                <a:solidFill>
                  <a:schemeClr val="tx1"/>
                </a:solidFill>
                <a:highlight>
                  <a:srgbClr val="FFFFFF"/>
                </a:highlight>
              </a:rPr>
              <a:t>Hoe?</a:t>
            </a:r>
            <a:endParaRPr lang="en-US" sz="200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285750" indent="-285750">
              <a:buChar char="•"/>
            </a:pPr>
            <a:r>
              <a:rPr lang="nl-NL" sz="2100">
                <a:solidFill>
                  <a:schemeClr val="tx1"/>
                </a:solidFill>
                <a:highlight>
                  <a:srgbClr val="FFFFFF"/>
                </a:highlight>
                <a:ea typeface="+mn-lt"/>
                <a:cs typeface="+mn-lt"/>
              </a:rPr>
              <a:t>Ondersteuning is herstelgericht en op maat</a:t>
            </a:r>
          </a:p>
          <a:p>
            <a:pPr marL="285750" indent="-285750">
              <a:buChar char="•"/>
            </a:pPr>
            <a:r>
              <a:rPr lang="nl-NL" sz="2100">
                <a:solidFill>
                  <a:schemeClr val="tx1"/>
                </a:solidFill>
                <a:highlight>
                  <a:srgbClr val="FFFFFF"/>
                </a:highlight>
                <a:ea typeface="+mn-lt"/>
                <a:cs typeface="+mn-lt"/>
              </a:rPr>
              <a:t>Formele ondersteuningsnetwerk werkt samen met informele netwerken</a:t>
            </a:r>
            <a:endParaRPr lang="nl-NL" sz="210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285750" indent="-285750">
              <a:buChar char="•"/>
            </a:pPr>
            <a:r>
              <a:rPr lang="nl-NL" sz="2100">
                <a:solidFill>
                  <a:schemeClr val="tx1"/>
                </a:solidFill>
                <a:highlight>
                  <a:srgbClr val="FFFFFF"/>
                </a:highlight>
              </a:rPr>
              <a:t>Integrale aanpak met werk of dagbesteding, schuldhulpverlening en inkomen</a:t>
            </a:r>
            <a:endParaRPr lang="nl-NL">
              <a:solidFill>
                <a:schemeClr val="tx1"/>
              </a:solidFill>
            </a:endParaRPr>
          </a:p>
          <a:p>
            <a:pPr marL="285750" indent="-285750">
              <a:buChar char="•"/>
            </a:pPr>
            <a:r>
              <a:rPr lang="nl-NL" sz="2100">
                <a:solidFill>
                  <a:schemeClr val="tx1"/>
                </a:solidFill>
                <a:highlight>
                  <a:srgbClr val="FFFFFF"/>
                </a:highlight>
              </a:rPr>
              <a:t>Gemeenten, woningcorporaties en maatschappelijke partners delen opgaven</a:t>
            </a:r>
          </a:p>
          <a:p>
            <a:pPr marL="742950" indent="-285750">
              <a:buChar char="•"/>
            </a:pPr>
            <a:endParaRPr lang="nl-NL" sz="210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285750" indent="-285750">
              <a:buChar char="•"/>
            </a:pPr>
            <a:endParaRPr lang="nl-NL" sz="1900">
              <a:solidFill>
                <a:schemeClr val="tx1"/>
              </a:solidFill>
              <a:highlight>
                <a:srgbClr val="FFFFFF"/>
              </a:highlight>
            </a:endParaRPr>
          </a:p>
          <a:p>
            <a:endParaRPr lang="nl-NL" sz="1900" b="1">
              <a:solidFill>
                <a:schemeClr val="tx2"/>
              </a:solidFill>
              <a:highlight>
                <a:srgbClr val="FFFFFF"/>
              </a:highlight>
            </a:endParaRPr>
          </a:p>
          <a:p>
            <a:pPr marL="342900" indent="-342900">
              <a:buChar char="•"/>
            </a:pPr>
            <a:endParaRPr lang="nl-NL" sz="2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0AF68C-95D2-564F-5F33-CD6AE7DD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249C385-1BA8-D457-4E46-26BD1F23D3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82F72E5-8B98-54FB-4EF3-736B5157F1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09AEEA-C075-3650-1F76-5D59212F15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ED32886-22F3-8D27-8B9B-F51B26FFA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6E6CC0-24B7-A91B-27E8-F5ACA9302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BAA22CF-2077-C034-37B3-E6B5655D3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6016521-5DB8-66EC-F896-DC397B343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BDC682C-92A3-1094-C9F8-109F18A95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5990176-024B-2DDB-DB95-6158FD0B0F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6841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75F19-A1A0-EBB6-9910-0B87D5E40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63CCDF-599F-19DC-FA95-DF214F1CC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CAB8FE-7A52-672E-F1C4-877630A46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97C5F55-727A-2065-C725-8F2855954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134" y="1318979"/>
            <a:ext cx="4018600" cy="41736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z="5200">
                <a:solidFill>
                  <a:schemeClr val="tx2"/>
                </a:solidFill>
              </a:rPr>
              <a:t>Einde van de presentatie</a:t>
            </a:r>
            <a:endParaRPr lang="nl-NL" sz="5200" kern="1200" noProof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9173F6D-5FE8-78AF-16A5-4BB510A6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7915" y="222733"/>
            <a:ext cx="6297929" cy="7108911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>
              <a:solidFill>
                <a:schemeClr val="tx2"/>
              </a:solidFill>
              <a:highlight>
                <a:srgbClr val="FFFFFF"/>
              </a:highlight>
            </a:endParaRPr>
          </a:p>
          <a:p>
            <a:endParaRPr lang="en-US" sz="2000" b="1">
              <a:solidFill>
                <a:schemeClr val="tx1"/>
              </a:solidFill>
              <a:highlight>
                <a:srgbClr val="FFFFFF"/>
              </a:highlight>
            </a:endParaRPr>
          </a:p>
          <a:p>
            <a:endParaRPr lang="nl-NL" sz="2000" b="1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742950" indent="-285750">
              <a:buChar char="•"/>
            </a:pPr>
            <a:endParaRPr lang="nl-NL" sz="210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285750" indent="-285750">
              <a:buChar char="•"/>
            </a:pPr>
            <a:endParaRPr lang="nl-NL" sz="1900">
              <a:solidFill>
                <a:schemeClr val="tx1"/>
              </a:solidFill>
              <a:highlight>
                <a:srgbClr val="FFFFFF"/>
              </a:highlight>
            </a:endParaRPr>
          </a:p>
          <a:p>
            <a:endParaRPr lang="nl-NL" sz="1900" b="1">
              <a:solidFill>
                <a:schemeClr val="tx2"/>
              </a:solidFill>
              <a:highlight>
                <a:srgbClr val="FFFFFF"/>
              </a:highlight>
            </a:endParaRPr>
          </a:p>
          <a:p>
            <a:pPr marL="342900" indent="-342900">
              <a:buChar char="•"/>
            </a:pPr>
            <a:endParaRPr lang="nl-NL" sz="20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583526-006E-C62B-5016-49C5D1EAD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AFC02D-FB7B-E94C-D27C-A7645AFF9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69B3858-B9BD-B457-E349-232298E09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AD74FB-0CFB-C12D-5868-8A28A9D0D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E3C0C25-4EAC-EF12-EF83-3466F9775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3155C4-A976-4585-4E73-6335379B2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D3D4F26-B327-E638-D87E-2DF955B6A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87EA03-D4EF-BB06-18B4-AEAE71DAB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83E3E2-DE3E-F1B0-B009-AF55C6836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C7E2A49-20A5-A3DB-1B1C-27F61EA02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052913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B8D0A20D954543AB97128025712349" ma:contentTypeVersion="11" ma:contentTypeDescription="Create a new document." ma:contentTypeScope="" ma:versionID="7a546fde846aaf86fab76dd49e8476a6">
  <xsd:schema xmlns:xsd="http://www.w3.org/2001/XMLSchema" xmlns:xs="http://www.w3.org/2001/XMLSchema" xmlns:p="http://schemas.microsoft.com/office/2006/metadata/properties" xmlns:ns2="fb35081d-d2da-4f91-a2a5-3bff25a3bde6" xmlns:ns3="7e39e1c3-cb37-4592-99cc-a93dca9d4502" targetNamespace="http://schemas.microsoft.com/office/2006/metadata/properties" ma:root="true" ma:fieldsID="d23524c3e5cf05f4cd4037698239ea96" ns2:_="" ns3:_="">
    <xsd:import namespace="fb35081d-d2da-4f91-a2a5-3bff25a3bde6"/>
    <xsd:import namespace="7e39e1c3-cb37-4592-99cc-a93dca9d45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35081d-d2da-4f91-a2a5-3bff25a3bd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9e1c3-cb37-4592-99cc-a93dca9d450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2284F3-9069-409A-BEDF-8ADB94BF1C71}">
  <ds:schemaRefs>
    <ds:schemaRef ds:uri="7e39e1c3-cb37-4592-99cc-a93dca9d4502"/>
    <ds:schemaRef ds:uri="fb35081d-d2da-4f91-a2a5-3bff25a3bde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94976AC-13B1-4095-BA72-AD00188FC200}">
  <ds:schemaRefs>
    <ds:schemaRef ds:uri="7e39e1c3-cb37-4592-99cc-a93dca9d4502"/>
    <ds:schemaRef ds:uri="fb35081d-d2da-4f91-a2a5-3bff25a3bd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41F8B3D-B16B-4049-A687-00723A4713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</Words>
  <Application>Microsoft Office PowerPoint</Application>
  <PresentationFormat>Breedbeeld</PresentationFormat>
  <Paragraphs>115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Arial,Sans-Serif</vt:lpstr>
      <vt:lpstr>Segoe UI</vt:lpstr>
      <vt:lpstr>Kantoorthema</vt:lpstr>
      <vt:lpstr>Informatieve sessie Maatschappelijke Zorg</vt:lpstr>
      <vt:lpstr>Programma + doel van deze avond </vt:lpstr>
      <vt:lpstr>Voor wie is maatschappelijke zorg? </vt:lpstr>
      <vt:lpstr>Aantallen beschermd wonen en maatschappelijke opvang</vt:lpstr>
      <vt:lpstr>PowerPoint-presentatie</vt:lpstr>
      <vt:lpstr>De doordecentralisatie van Maatschappelijke Zorg   (per 01-01-2023)  </vt:lpstr>
      <vt:lpstr>De decentralisatie van  maatschappelijke zorg    </vt:lpstr>
      <vt:lpstr>Nieuw Regionaal Beleidskader Maatschappelijke Zorg Holland Rijnland  2026-2032</vt:lpstr>
      <vt:lpstr>Preventie </vt:lpstr>
      <vt:lpstr>Wonen Eerst </vt:lpstr>
      <vt:lpstr>Passende ondersteuning</vt:lpstr>
      <vt:lpstr>Einde van de 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Marloes van Senten</dc:creator>
  <cp:lastModifiedBy>Nore Witte</cp:lastModifiedBy>
  <cp:revision>3</cp:revision>
  <dcterms:created xsi:type="dcterms:W3CDTF">2026-06-16T15:07:11Z</dcterms:created>
  <dcterms:modified xsi:type="dcterms:W3CDTF">2026-09-21T16:25:09Z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0x01010068B8D0A20D954543AB97128025712349</vt:lpwstr>
  </property>
</Properties>
</file>